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9" r:id="rId4"/>
    <p:sldId id="271" r:id="rId5"/>
    <p:sldId id="278" r:id="rId6"/>
    <p:sldId id="276" r:id="rId7"/>
    <p:sldId id="279" r:id="rId8"/>
    <p:sldId id="277" r:id="rId9"/>
    <p:sldId id="275" r:id="rId10"/>
    <p:sldId id="280" r:id="rId11"/>
    <p:sldId id="274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7E2C8-8889-4922-9105-59653F437D2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8DB28-7BA5-4884-A257-170839E01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11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33911-6679-4A64-89EB-E9B176CE3CB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924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33911-6679-4A64-89EB-E9B176CE3CB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5420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33911-6679-4A64-89EB-E9B176CE3CB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643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33911-6679-4A64-89EB-E9B176CE3CB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51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33911-6679-4A64-89EB-E9B176CE3CB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492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33911-6679-4A64-89EB-E9B176CE3CB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24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33911-6679-4A64-89EB-E9B176CE3CB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454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33911-6679-4A64-89EB-E9B176CE3CB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5965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33911-6679-4A64-89EB-E9B176CE3CB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34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892F6212-1E20-4D8E-ABB0-3C644C943D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7193"/>
            <a:ext cx="9585649" cy="43896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8EBB34D-E653-4019-8C54-92E7B8A313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37" y="138957"/>
            <a:ext cx="6705504" cy="120699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203020F-B8C1-4AC1-A124-0DCB3BAD8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4743"/>
            <a:ext cx="8061649" cy="2387600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748AA7F-58C8-47E6-94BF-EF6255625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2366"/>
            <a:ext cx="8061649" cy="159451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5C9A04D-8E8A-4CE5-A34E-4E97D8F6DF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61" y="4907756"/>
            <a:ext cx="1580680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6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71E11B-F66A-4DD3-A675-0C6D66096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E0CC1-2F9E-4631-803A-C5EED131C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D2EABB-5350-4469-96B6-A538C79EF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1E0F-031E-46B9-A9A2-6B8D211D7BC1}" type="datetimeFigureOut">
              <a:rPr lang="pl-PL" smtClean="0"/>
              <a:t>18.06.2021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40A6CE-1424-4F5E-ABEB-B0B7DBAF3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5F792B-BF31-4BB3-93AE-DBEA3816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8CEA-1323-47E5-84DE-D85228CCEB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34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1A58847-BD5F-40EE-A54C-AABE3E48E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9AD98B-7555-4125-934D-B7B5D304E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394267-3788-4C92-83C4-1DDF0DD3E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1E0F-031E-46B9-A9A2-6B8D211D7BC1}" type="datetimeFigureOut">
              <a:rPr lang="pl-PL" smtClean="0"/>
              <a:t>18.06.2021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B9C5BA-7D06-4CD8-A2A2-2C51D52C3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3A3F16-9B6B-41D7-8CAF-54BD7D1F6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8CEA-1323-47E5-84DE-D85228CCEB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723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B9AC367-EC5D-42F6-AD84-800C641E40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400" b="1" dirty="0"/>
              <a:t>The impact of remote work on emerging “essential sectors” category. Case of Poland</a:t>
            </a:r>
            <a:endParaRPr lang="pl-PL" sz="4400" b="1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36EBCDEF-DB20-4115-A5F1-62490B20A4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Jacek Burski, </a:t>
            </a:r>
            <a:r>
              <a:rPr lang="pl-PL" dirty="0" err="1"/>
              <a:t>Faculty</a:t>
            </a:r>
            <a:r>
              <a:rPr lang="pl-PL" dirty="0"/>
              <a:t> of </a:t>
            </a:r>
            <a:r>
              <a:rPr lang="pl-PL" dirty="0" err="1"/>
              <a:t>Social</a:t>
            </a:r>
            <a:r>
              <a:rPr lang="pl-PL" dirty="0"/>
              <a:t> </a:t>
            </a:r>
            <a:r>
              <a:rPr lang="pl-PL" dirty="0" err="1"/>
              <a:t>Sciences</a:t>
            </a:r>
            <a:r>
              <a:rPr lang="pl-PL" dirty="0"/>
              <a:t>, University of Wrocław</a:t>
            </a:r>
          </a:p>
          <a:p>
            <a:r>
              <a:rPr lang="pl-PL" dirty="0"/>
              <a:t>Alicja Palęcka, </a:t>
            </a:r>
            <a:r>
              <a:rPr lang="pl-PL" dirty="0" err="1"/>
              <a:t>Faculty</a:t>
            </a:r>
            <a:r>
              <a:rPr lang="pl-PL" dirty="0"/>
              <a:t> of </a:t>
            </a:r>
            <a:r>
              <a:rPr lang="pl-PL" dirty="0" err="1"/>
              <a:t>Sociology</a:t>
            </a:r>
            <a:r>
              <a:rPr lang="pl-PL" dirty="0"/>
              <a:t>, </a:t>
            </a:r>
            <a:r>
              <a:rPr lang="pl-PL" dirty="0" err="1"/>
              <a:t>Warsaw</a:t>
            </a:r>
            <a:r>
              <a:rPr lang="pl-PL" dirty="0"/>
              <a:t> University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872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1D34223-CC40-4F23-9759-256406B07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7" y="1097280"/>
            <a:ext cx="12201747" cy="4436058"/>
          </a:xfrm>
        </p:spPr>
      </p:pic>
    </p:spTree>
    <p:extLst>
      <p:ext uri="{BB962C8B-B14F-4D97-AF65-F5344CB8AC3E}">
        <p14:creationId xmlns:p14="http://schemas.microsoft.com/office/powerpoint/2010/main" val="189021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AD5F1695-668F-489F-8C32-BF1DF82D7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73"/>
            <a:ext cx="12192000" cy="558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FFA44E4-1BC1-4F7E-8FBA-3708660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Findings</a:t>
            </a:r>
            <a:r>
              <a:rPr lang="pl-PL" b="1" dirty="0"/>
              <a:t>: </a:t>
            </a:r>
            <a:r>
              <a:rPr lang="pl-PL" b="1" dirty="0" err="1"/>
              <a:t>Visibility</a:t>
            </a:r>
            <a:r>
              <a:rPr lang="pl-PL" b="1" dirty="0"/>
              <a:t> vs </a:t>
            </a:r>
            <a:r>
              <a:rPr lang="pl-PL" b="1" dirty="0" err="1"/>
              <a:t>Essentiality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1147B0-4B14-461F-B68B-D30641098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3517" cy="4351338"/>
          </a:xfrm>
        </p:spPr>
        <p:txBody>
          <a:bodyPr numCol="2" spcCol="144000">
            <a:normAutofit/>
          </a:bodyPr>
          <a:lstStyle/>
          <a:p>
            <a:r>
              <a:rPr lang="en-GB" dirty="0"/>
              <a:t>What &amp; who is visible and what &amp; who is not?</a:t>
            </a:r>
          </a:p>
          <a:p>
            <a:pPr lvl="1"/>
            <a:r>
              <a:rPr lang="pl-PL" dirty="0" err="1"/>
              <a:t>Example</a:t>
            </a:r>
            <a:r>
              <a:rPr lang="pl-PL" dirty="0"/>
              <a:t>: Healthcare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Extensive reporting about infected medical staff</a:t>
            </a:r>
            <a:endParaRPr lang="pl-PL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pl-PL" dirty="0" err="1"/>
              <a:t>Invisible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marginalised</a:t>
            </a:r>
            <a:r>
              <a:rPr lang="pl-PL" dirty="0"/>
              <a:t> non-</a:t>
            </a:r>
            <a:r>
              <a:rPr lang="pl-PL" dirty="0" err="1"/>
              <a:t>medical</a:t>
            </a:r>
            <a:r>
              <a:rPr lang="pl-PL" dirty="0"/>
              <a:t> </a:t>
            </a:r>
            <a:r>
              <a:rPr lang="pl-PL" dirty="0" err="1"/>
              <a:t>workers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en-GB" dirty="0"/>
              <a:t>Whose experiences are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en-GB" dirty="0"/>
              <a:t> important?</a:t>
            </a:r>
          </a:p>
          <a:p>
            <a:pPr lvl="1"/>
            <a:r>
              <a:rPr lang="pl-PL" dirty="0" err="1"/>
              <a:t>Example</a:t>
            </a:r>
            <a:r>
              <a:rPr lang="pl-PL" dirty="0"/>
              <a:t>: </a:t>
            </a:r>
            <a:r>
              <a:rPr lang="pl-PL" dirty="0" err="1"/>
              <a:t>Social</a:t>
            </a:r>
            <a:r>
              <a:rPr lang="pl-PL" dirty="0"/>
              <a:t> </a:t>
            </a:r>
            <a:r>
              <a:rPr lang="pl-PL" dirty="0" err="1"/>
              <a:t>care</a:t>
            </a:r>
            <a:endParaRPr lang="pl-PL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pl-PL" dirty="0"/>
              <a:t>S</a:t>
            </a:r>
            <a:r>
              <a:rPr lang="en-GB" dirty="0" err="1"/>
              <a:t>ocial</a:t>
            </a:r>
            <a:r>
              <a:rPr lang="en-GB" dirty="0"/>
              <a:t> workers vs care homes patients</a:t>
            </a:r>
          </a:p>
          <a:p>
            <a:pPr lvl="1"/>
            <a:r>
              <a:rPr lang="pl-PL" dirty="0" err="1"/>
              <a:t>Example</a:t>
            </a:r>
            <a:r>
              <a:rPr lang="pl-PL" dirty="0"/>
              <a:t>: </a:t>
            </a:r>
            <a:r>
              <a:rPr lang="pl-PL" dirty="0" err="1"/>
              <a:t>Education</a:t>
            </a:r>
            <a:endParaRPr lang="pl-PL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Teachers vs pupils &amp; parents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104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AD5F1695-668F-489F-8C32-BF1DF82D7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73"/>
            <a:ext cx="12192000" cy="558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FFA44E4-1BC1-4F7E-8FBA-3708660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Next</a:t>
            </a:r>
            <a:r>
              <a:rPr lang="pl-PL" b="1" dirty="0"/>
              <a:t> </a:t>
            </a:r>
            <a:r>
              <a:rPr lang="pl-PL" b="1" dirty="0" err="1"/>
              <a:t>Steps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1147B0-4B14-461F-B68B-D30641098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3517" cy="4351338"/>
          </a:xfrm>
        </p:spPr>
        <p:txBody>
          <a:bodyPr>
            <a:normAutofit/>
          </a:bodyPr>
          <a:lstStyle/>
          <a:p>
            <a:r>
              <a:rPr lang="en-GB" dirty="0"/>
              <a:t>Analysis of complete text corpora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 err="1"/>
              <a:t>Further</a:t>
            </a:r>
            <a:r>
              <a:rPr lang="pl-PL" dirty="0"/>
              <a:t> </a:t>
            </a:r>
            <a:r>
              <a:rPr lang="pl-PL" dirty="0" err="1"/>
              <a:t>examination</a:t>
            </a:r>
            <a:r>
              <a:rPr lang="pl-PL" dirty="0"/>
              <a:t> of </a:t>
            </a:r>
            <a:r>
              <a:rPr lang="en-GB" dirty="0"/>
              <a:t>essentiality discourse</a:t>
            </a:r>
          </a:p>
          <a:p>
            <a:r>
              <a:rPr lang="en-GB" dirty="0"/>
              <a:t>CATI</a:t>
            </a:r>
            <a:endParaRPr lang="pl-PL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Remote </a:t>
            </a:r>
            <a:r>
              <a:rPr lang="pl-PL" dirty="0" err="1"/>
              <a:t>work</a:t>
            </a:r>
            <a:r>
              <a:rPr lang="pl-PL" dirty="0"/>
              <a:t> </a:t>
            </a:r>
            <a:r>
              <a:rPr lang="pl-PL" dirty="0" err="1"/>
              <a:t>experiences</a:t>
            </a:r>
            <a:r>
              <a:rPr lang="pl-PL" dirty="0"/>
              <a:t> and </a:t>
            </a:r>
            <a:r>
              <a:rPr lang="pl-PL" dirty="0" err="1"/>
              <a:t>its</a:t>
            </a:r>
            <a:r>
              <a:rPr lang="pl-PL" dirty="0"/>
              <a:t> </a:t>
            </a:r>
            <a:r>
              <a:rPr lang="pl-PL" dirty="0" err="1"/>
              <a:t>perception</a:t>
            </a:r>
            <a:r>
              <a:rPr lang="pl-PL" dirty="0"/>
              <a:t> in </a:t>
            </a:r>
            <a:r>
              <a:rPr lang="pl-PL" dirty="0" err="1"/>
              <a:t>representative</a:t>
            </a:r>
            <a:r>
              <a:rPr lang="pl-PL" dirty="0"/>
              <a:t> </a:t>
            </a:r>
            <a:r>
              <a:rPr lang="pl-PL" dirty="0" err="1"/>
              <a:t>survey</a:t>
            </a:r>
            <a:endParaRPr lang="en-GB" dirty="0"/>
          </a:p>
          <a:p>
            <a:r>
              <a:rPr lang="en-GB" dirty="0"/>
              <a:t>BNI</a:t>
            </a:r>
            <a:endParaRPr lang="pl-PL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How </a:t>
            </a:r>
            <a:r>
              <a:rPr lang="pl-PL" dirty="0" err="1"/>
              <a:t>essentiality</a:t>
            </a:r>
            <a:r>
              <a:rPr lang="pl-PL" dirty="0"/>
              <a:t> and </a:t>
            </a:r>
            <a:r>
              <a:rPr lang="pl-PL" dirty="0" err="1"/>
              <a:t>remote</a:t>
            </a:r>
            <a:r>
              <a:rPr lang="pl-PL" dirty="0"/>
              <a:t> </a:t>
            </a:r>
            <a:r>
              <a:rPr lang="pl-PL" dirty="0" err="1"/>
              <a:t>work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perceived</a:t>
            </a:r>
            <a:r>
              <a:rPr lang="pl-PL" dirty="0"/>
              <a:t> by </a:t>
            </a:r>
            <a:r>
              <a:rPr lang="pl-PL" dirty="0" err="1"/>
              <a:t>workers</a:t>
            </a:r>
            <a:r>
              <a:rPr lang="pl-PL" dirty="0"/>
              <a:t> in 3 </a:t>
            </a:r>
            <a:r>
              <a:rPr lang="pl-PL" dirty="0" err="1"/>
              <a:t>sectors</a:t>
            </a:r>
            <a:r>
              <a:rPr lang="pl-PL" dirty="0"/>
              <a:t>?</a:t>
            </a:r>
          </a:p>
          <a:p>
            <a:r>
              <a:rPr lang="pl-PL" dirty="0"/>
              <a:t>E</a:t>
            </a:r>
            <a:r>
              <a:rPr lang="en-GB" dirty="0" err="1"/>
              <a:t>xpert</a:t>
            </a:r>
            <a:r>
              <a:rPr lang="en-GB" dirty="0"/>
              <a:t> interviews analysis</a:t>
            </a:r>
            <a:endParaRPr lang="pl-PL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How </a:t>
            </a:r>
            <a:r>
              <a:rPr lang="pl-PL" dirty="0" err="1"/>
              <a:t>essentiality</a:t>
            </a:r>
            <a:r>
              <a:rPr lang="pl-PL" dirty="0"/>
              <a:t> and </a:t>
            </a:r>
            <a:r>
              <a:rPr lang="pl-PL" dirty="0" err="1"/>
              <a:t>remote</a:t>
            </a:r>
            <a:r>
              <a:rPr lang="pl-PL" dirty="0"/>
              <a:t> </a:t>
            </a:r>
            <a:r>
              <a:rPr lang="pl-PL" dirty="0" err="1"/>
              <a:t>work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perceived</a:t>
            </a:r>
            <a:r>
              <a:rPr lang="pl-PL" dirty="0"/>
              <a:t> by trade </a:t>
            </a:r>
            <a:r>
              <a:rPr lang="pl-PL" dirty="0" err="1"/>
              <a:t>unions</a:t>
            </a:r>
            <a:r>
              <a:rPr lang="pl-PL" dirty="0"/>
              <a:t> and </a:t>
            </a:r>
            <a:r>
              <a:rPr lang="pl-PL" dirty="0" err="1"/>
              <a:t>employers</a:t>
            </a:r>
            <a:r>
              <a:rPr lang="pl-PL" dirty="0"/>
              <a:t> </a:t>
            </a:r>
            <a:r>
              <a:rPr lang="pl-PL" dirty="0" err="1"/>
              <a:t>organizations</a:t>
            </a:r>
            <a:r>
              <a:rPr lang="pl-PL" dirty="0"/>
              <a:t> </a:t>
            </a:r>
            <a:r>
              <a:rPr lang="pl-PL" dirty="0" err="1"/>
              <a:t>representatives</a:t>
            </a:r>
            <a:r>
              <a:rPr lang="pl-PL" dirty="0"/>
              <a:t> in 3 </a:t>
            </a:r>
            <a:r>
              <a:rPr lang="pl-PL" dirty="0" err="1"/>
              <a:t>sectors</a:t>
            </a:r>
            <a:r>
              <a:rPr lang="pl-PL" dirty="0"/>
              <a:t>?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887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AD5F1695-668F-489F-8C32-BF1DF82D7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73"/>
            <a:ext cx="12192000" cy="558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FFA44E4-1BC1-4F7E-8FBA-3708660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Introduction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1147B0-4B14-461F-B68B-D30641098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3517" cy="4351338"/>
          </a:xfrm>
        </p:spPr>
        <p:txBody>
          <a:bodyPr>
            <a:normAutofit/>
          </a:bodyPr>
          <a:lstStyle/>
          <a:p>
            <a:r>
              <a:rPr lang="en-US" dirty="0"/>
              <a:t>Project NCN OPUS 19 „COV-WORK: Socio-economic consciousness, work experiences and coping strategies of Poles in the context of the post-pandemic crisis”, funded by the National Science Centre in Poland, the NCN project number UMO-2020/37/B/HS6/00479</a:t>
            </a:r>
            <a:endParaRPr lang="pl-PL" dirty="0"/>
          </a:p>
          <a:p>
            <a:r>
              <a:rPr lang="en-GB" dirty="0"/>
              <a:t>Socio-economic</a:t>
            </a:r>
            <a:r>
              <a:rPr lang="pl-PL" dirty="0"/>
              <a:t> </a:t>
            </a:r>
            <a:r>
              <a:rPr lang="en-GB" dirty="0"/>
              <a:t>consequences</a:t>
            </a:r>
            <a:r>
              <a:rPr lang="pl-PL" dirty="0"/>
              <a:t> of COVID-19 </a:t>
            </a:r>
            <a:r>
              <a:rPr lang="pl-PL" dirty="0" err="1"/>
              <a:t>pandemic</a:t>
            </a:r>
            <a:r>
              <a:rPr lang="pl-PL" dirty="0"/>
              <a:t> on the </a:t>
            </a:r>
            <a:r>
              <a:rPr lang="pl-PL" dirty="0" err="1"/>
              <a:t>world</a:t>
            </a:r>
            <a:r>
              <a:rPr lang="pl-PL" dirty="0"/>
              <a:t> of </a:t>
            </a:r>
            <a:r>
              <a:rPr lang="pl-PL" dirty="0" err="1"/>
              <a:t>work</a:t>
            </a:r>
            <a:r>
              <a:rPr lang="pl-PL" dirty="0"/>
              <a:t> in Poland</a:t>
            </a:r>
          </a:p>
          <a:p>
            <a:r>
              <a:rPr lang="pl-PL" dirty="0" err="1"/>
              <a:t>Research</a:t>
            </a:r>
            <a:r>
              <a:rPr lang="pl-PL" dirty="0"/>
              <a:t> </a:t>
            </a:r>
            <a:r>
              <a:rPr lang="pl-PL" dirty="0" err="1"/>
              <a:t>focus</a:t>
            </a:r>
            <a:r>
              <a:rPr lang="pl-PL" dirty="0"/>
              <a:t> on </a:t>
            </a:r>
            <a:r>
              <a:rPr lang="pl-PL" dirty="0" err="1"/>
              <a:t>three</a:t>
            </a:r>
            <a:r>
              <a:rPr lang="pl-PL" dirty="0"/>
              <a:t> </a:t>
            </a:r>
            <a:r>
              <a:rPr lang="pl-PL" dirty="0" err="1"/>
              <a:t>sectors</a:t>
            </a:r>
            <a:r>
              <a:rPr lang="pl-PL" dirty="0"/>
              <a:t>:</a:t>
            </a:r>
          </a:p>
          <a:p>
            <a:pPr lvl="1"/>
            <a:r>
              <a:rPr lang="pl-PL" dirty="0"/>
              <a:t>Healthcare and </a:t>
            </a:r>
            <a:r>
              <a:rPr lang="pl-PL" dirty="0" err="1"/>
              <a:t>social</a:t>
            </a:r>
            <a:r>
              <a:rPr lang="pl-PL" dirty="0"/>
              <a:t> </a:t>
            </a:r>
            <a:r>
              <a:rPr lang="pl-PL" dirty="0" err="1"/>
              <a:t>care</a:t>
            </a:r>
            <a:endParaRPr lang="pl-PL" dirty="0"/>
          </a:p>
          <a:p>
            <a:pPr lvl="1"/>
            <a:r>
              <a:rPr lang="pl-PL" dirty="0" err="1"/>
              <a:t>Education</a:t>
            </a:r>
            <a:endParaRPr lang="pl-PL" dirty="0"/>
          </a:p>
          <a:p>
            <a:pPr lvl="1"/>
            <a:r>
              <a:rPr lang="pl-PL" dirty="0"/>
              <a:t>Logistics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033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AD5F1695-668F-489F-8C32-BF1DF82D7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73"/>
            <a:ext cx="12192000" cy="558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FFA44E4-1BC1-4F7E-8FBA-3708660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Method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1147B0-4B14-461F-B68B-D30641098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3517" cy="4351338"/>
          </a:xfrm>
        </p:spPr>
        <p:txBody>
          <a:bodyPr>
            <a:normAutofit/>
          </a:bodyPr>
          <a:lstStyle/>
          <a:p>
            <a:r>
              <a:rPr lang="pl-PL" dirty="0"/>
              <a:t>T</a:t>
            </a:r>
            <a:r>
              <a:rPr lang="en-GB" dirty="0"/>
              <a:t>racing the discourse of essentiality (of sectors, services, workers)</a:t>
            </a:r>
          </a:p>
          <a:p>
            <a:r>
              <a:rPr lang="pl-PL" dirty="0"/>
              <a:t>A</a:t>
            </a:r>
            <a:r>
              <a:rPr lang="en-GB" dirty="0" err="1"/>
              <a:t>nalysis</a:t>
            </a:r>
            <a:r>
              <a:rPr lang="en-GB" dirty="0"/>
              <a:t> of the period of pandemic in six leading online media</a:t>
            </a:r>
          </a:p>
          <a:p>
            <a:r>
              <a:rPr lang="pl-PL" dirty="0"/>
              <a:t>S</a:t>
            </a:r>
            <a:r>
              <a:rPr lang="en-GB" dirty="0" err="1"/>
              <a:t>earch</a:t>
            </a:r>
            <a:r>
              <a:rPr lang="en-GB" dirty="0"/>
              <a:t> phrases: key/essential + sector/workers/occupation</a:t>
            </a:r>
          </a:p>
          <a:p>
            <a:r>
              <a:rPr lang="pl-PL" dirty="0"/>
              <a:t>A</a:t>
            </a:r>
            <a:r>
              <a:rPr lang="en-GB" dirty="0" err="1"/>
              <a:t>nalysis</a:t>
            </a:r>
            <a:r>
              <a:rPr lang="en-GB" dirty="0"/>
              <a:t> of:</a:t>
            </a:r>
          </a:p>
          <a:p>
            <a:pPr lvl="1"/>
            <a:r>
              <a:rPr lang="pl-PL" dirty="0"/>
              <a:t>S</a:t>
            </a:r>
            <a:r>
              <a:rPr lang="en-GB" dirty="0"/>
              <a:t>enders (authors),</a:t>
            </a:r>
          </a:p>
          <a:p>
            <a:pPr lvl="1"/>
            <a:r>
              <a:rPr lang="pl-PL" dirty="0"/>
              <a:t>G</a:t>
            </a:r>
            <a:r>
              <a:rPr lang="en-GB" dirty="0" err="1"/>
              <a:t>roups</a:t>
            </a:r>
            <a:r>
              <a:rPr lang="en-GB" dirty="0"/>
              <a:t> established as essential</a:t>
            </a:r>
          </a:p>
          <a:p>
            <a:pPr lvl="1"/>
            <a:r>
              <a:rPr lang="pl-PL" dirty="0"/>
              <a:t>E</a:t>
            </a:r>
            <a:r>
              <a:rPr lang="en-GB" dirty="0" err="1"/>
              <a:t>xplanations</a:t>
            </a:r>
            <a:r>
              <a:rPr lang="en-GB" dirty="0"/>
              <a:t> of essentiality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704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AD5F1695-668F-489F-8C32-BF1DF82D7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73"/>
            <a:ext cx="12192000" cy="558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FFA44E4-1BC1-4F7E-8FBA-3708660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Findings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1147B0-4B14-461F-B68B-D30641098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3517" cy="4351338"/>
          </a:xfrm>
        </p:spPr>
        <p:txBody>
          <a:bodyPr>
            <a:normAutofit/>
          </a:bodyPr>
          <a:lstStyle/>
          <a:p>
            <a:r>
              <a:rPr lang="en-GB" dirty="0"/>
              <a:t>Essentiality discourse almost non-existent</a:t>
            </a:r>
          </a:p>
          <a:p>
            <a:r>
              <a:rPr lang="en-GB" dirty="0"/>
              <a:t>Types of texts</a:t>
            </a:r>
          </a:p>
          <a:p>
            <a:pPr lvl="1"/>
            <a:r>
              <a:rPr lang="en-GB" dirty="0"/>
              <a:t>International news</a:t>
            </a:r>
          </a:p>
          <a:p>
            <a:pPr lvl="1"/>
            <a:r>
              <a:rPr lang="en-GB" dirty="0"/>
              <a:t>Opinion pieces</a:t>
            </a:r>
          </a:p>
          <a:p>
            <a:r>
              <a:rPr lang="en-GB" dirty="0"/>
              <a:t>Senders:</a:t>
            </a:r>
          </a:p>
          <a:p>
            <a:pPr lvl="1"/>
            <a:r>
              <a:rPr lang="pl-PL" dirty="0"/>
              <a:t>S</a:t>
            </a:r>
            <a:r>
              <a:rPr lang="en-GB" dirty="0" err="1"/>
              <a:t>cholars</a:t>
            </a:r>
            <a:r>
              <a:rPr lang="en-GB" dirty="0"/>
              <a:t> and experts (didactic discourse)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660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E8DD3A-FD6D-4A0E-AB01-B1590312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1B48DF-9CF6-4211-8F4B-7DF615B55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36880"/>
            <a:ext cx="11287760" cy="5727321"/>
          </a:xfrm>
        </p:spPr>
      </p:pic>
    </p:spTree>
    <p:extLst>
      <p:ext uri="{BB962C8B-B14F-4D97-AF65-F5344CB8AC3E}">
        <p14:creationId xmlns:p14="http://schemas.microsoft.com/office/powerpoint/2010/main" val="423632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AD5F1695-668F-489F-8C32-BF1DF82D7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73"/>
            <a:ext cx="12192000" cy="558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FFA44E4-1BC1-4F7E-8FBA-3708660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Findings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1147B0-4B14-461F-B68B-D30641098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3517" cy="4351338"/>
          </a:xfrm>
        </p:spPr>
        <p:txBody>
          <a:bodyPr>
            <a:normAutofit/>
          </a:bodyPr>
          <a:lstStyle/>
          <a:p>
            <a:r>
              <a:rPr lang="en-GB" dirty="0"/>
              <a:t>Essentiality discourse almost non-existent</a:t>
            </a:r>
          </a:p>
          <a:p>
            <a:r>
              <a:rPr lang="en-GB" dirty="0"/>
              <a:t>Types of texts</a:t>
            </a:r>
          </a:p>
          <a:p>
            <a:r>
              <a:rPr lang="en-GB" dirty="0"/>
              <a:t>International news</a:t>
            </a:r>
          </a:p>
          <a:p>
            <a:r>
              <a:rPr lang="en-GB" dirty="0"/>
              <a:t>Opinion pieces</a:t>
            </a:r>
          </a:p>
          <a:p>
            <a:r>
              <a:rPr lang="en-GB" dirty="0"/>
              <a:t>Senders:</a:t>
            </a:r>
          </a:p>
          <a:p>
            <a:pPr lvl="1"/>
            <a:r>
              <a:rPr lang="pl-PL" dirty="0"/>
              <a:t>S</a:t>
            </a:r>
            <a:r>
              <a:rPr lang="en-GB" dirty="0" err="1"/>
              <a:t>cholars</a:t>
            </a:r>
            <a:r>
              <a:rPr lang="en-GB" dirty="0"/>
              <a:t> and experts (didactic discourse)</a:t>
            </a:r>
          </a:p>
          <a:p>
            <a:pPr lvl="1"/>
            <a:r>
              <a:rPr lang="en-GB" dirty="0"/>
              <a:t>EU officials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517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1381D7A-8C58-41C7-91B6-8360B9054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79" y="151243"/>
            <a:ext cx="9120459" cy="6555513"/>
          </a:xfrm>
        </p:spPr>
      </p:pic>
    </p:spTree>
    <p:extLst>
      <p:ext uri="{BB962C8B-B14F-4D97-AF65-F5344CB8AC3E}">
        <p14:creationId xmlns:p14="http://schemas.microsoft.com/office/powerpoint/2010/main" val="105149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AD5F1695-668F-489F-8C32-BF1DF82D7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73"/>
            <a:ext cx="12192000" cy="558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FFA44E4-1BC1-4F7E-8FBA-3708660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Findings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1147B0-4B14-461F-B68B-D30641098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3517" cy="4351338"/>
          </a:xfrm>
        </p:spPr>
        <p:txBody>
          <a:bodyPr>
            <a:normAutofit/>
          </a:bodyPr>
          <a:lstStyle/>
          <a:p>
            <a:r>
              <a:rPr lang="en-GB" dirty="0"/>
              <a:t>Essentiality discourse almost non-existent</a:t>
            </a:r>
          </a:p>
          <a:p>
            <a:r>
              <a:rPr lang="en-GB" dirty="0"/>
              <a:t>Types of texts</a:t>
            </a:r>
          </a:p>
          <a:p>
            <a:r>
              <a:rPr lang="en-GB" dirty="0"/>
              <a:t>International news</a:t>
            </a:r>
          </a:p>
          <a:p>
            <a:r>
              <a:rPr lang="en-GB" dirty="0"/>
              <a:t>Opinion pieces</a:t>
            </a:r>
          </a:p>
          <a:p>
            <a:r>
              <a:rPr lang="en-GB" dirty="0"/>
              <a:t>Senders:</a:t>
            </a:r>
          </a:p>
          <a:p>
            <a:pPr lvl="1"/>
            <a:r>
              <a:rPr lang="pl-PL" dirty="0"/>
              <a:t>S</a:t>
            </a:r>
            <a:r>
              <a:rPr lang="en-GB" dirty="0" err="1"/>
              <a:t>cholars</a:t>
            </a:r>
            <a:r>
              <a:rPr lang="en-GB" dirty="0"/>
              <a:t> and experts (didactic discourse)</a:t>
            </a:r>
          </a:p>
          <a:p>
            <a:pPr lvl="1"/>
            <a:r>
              <a:rPr lang="en-GB" dirty="0"/>
              <a:t>EU officials</a:t>
            </a:r>
          </a:p>
          <a:p>
            <a:pPr lvl="1"/>
            <a:r>
              <a:rPr lang="pl-PL" dirty="0"/>
              <a:t>B</a:t>
            </a:r>
            <a:r>
              <a:rPr lang="en-GB" dirty="0" err="1"/>
              <a:t>usiness</a:t>
            </a:r>
            <a:r>
              <a:rPr lang="en-GB" dirty="0"/>
              <a:t> organizations</a:t>
            </a:r>
          </a:p>
          <a:p>
            <a:pPr lvl="1"/>
            <a:r>
              <a:rPr lang="pl-PL" dirty="0"/>
              <a:t>T</a:t>
            </a:r>
            <a:r>
              <a:rPr lang="en-GB" dirty="0" err="1"/>
              <a:t>rade</a:t>
            </a:r>
            <a:r>
              <a:rPr lang="en-GB" dirty="0"/>
              <a:t> unions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704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AD5F1695-668F-489F-8C32-BF1DF82D7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73"/>
            <a:ext cx="12192000" cy="558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FFA44E4-1BC1-4F7E-8FBA-3708660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Findings</a:t>
            </a:r>
            <a:r>
              <a:rPr lang="pl-PL" b="1" dirty="0"/>
              <a:t>: </a:t>
            </a:r>
            <a:r>
              <a:rPr lang="pl-PL" b="1" dirty="0" err="1"/>
              <a:t>Essentiality</a:t>
            </a:r>
            <a:r>
              <a:rPr lang="pl-PL" b="1" dirty="0"/>
              <a:t> </a:t>
            </a:r>
            <a:r>
              <a:rPr lang="pl-PL" b="1" dirty="0" err="1"/>
              <a:t>Explanations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1147B0-4B14-461F-B68B-D30641098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35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Definitions of life:</a:t>
            </a:r>
          </a:p>
          <a:p>
            <a:r>
              <a:rPr lang="en-US" dirty="0"/>
              <a:t>Biological existence</a:t>
            </a:r>
            <a:endParaRPr lang="pl-PL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2400" dirty="0"/>
              <a:t> </a:t>
            </a:r>
            <a:r>
              <a:rPr lang="pl-PL" sz="2400" dirty="0" err="1"/>
              <a:t>medical</a:t>
            </a:r>
            <a:r>
              <a:rPr lang="pl-PL" sz="2400" dirty="0"/>
              <a:t> </a:t>
            </a:r>
            <a:r>
              <a:rPr lang="pl-PL" sz="2400" dirty="0" err="1"/>
              <a:t>staff</a:t>
            </a:r>
            <a:endParaRPr lang="en-US" sz="2400" dirty="0"/>
          </a:p>
          <a:p>
            <a:r>
              <a:rPr lang="en-US" dirty="0"/>
              <a:t>Normal life</a:t>
            </a:r>
          </a:p>
          <a:p>
            <a:pPr lvl="1"/>
            <a:r>
              <a:rPr lang="en-US" sz="2800" dirty="0"/>
              <a:t>Remote work made possible</a:t>
            </a:r>
            <a:endParaRPr lang="pl-PL" sz="2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2400" dirty="0"/>
              <a:t> </a:t>
            </a:r>
            <a:r>
              <a:rPr lang="pl-PL" sz="2400" dirty="0" err="1"/>
              <a:t>couriers</a:t>
            </a:r>
            <a:r>
              <a:rPr lang="pl-PL" sz="2400" dirty="0"/>
              <a:t>, </a:t>
            </a:r>
            <a:r>
              <a:rPr lang="pl-PL" sz="2400" dirty="0" err="1"/>
              <a:t>cashiers</a:t>
            </a:r>
            <a:endParaRPr lang="en-US" sz="2400" dirty="0"/>
          </a:p>
          <a:p>
            <a:r>
              <a:rPr lang="pl-PL" dirty="0" err="1"/>
              <a:t>Stability</a:t>
            </a:r>
            <a:r>
              <a:rPr lang="en-US" dirty="0"/>
              <a:t> of the economy</a:t>
            </a:r>
            <a:endParaRPr lang="pl-PL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2400" dirty="0"/>
              <a:t> </a:t>
            </a:r>
            <a:r>
              <a:rPr lang="pl-PL" sz="2400" dirty="0" err="1"/>
              <a:t>couriers</a:t>
            </a:r>
            <a:r>
              <a:rPr lang="pl-PL" sz="2400" dirty="0"/>
              <a:t>, </a:t>
            </a:r>
            <a:r>
              <a:rPr lang="pl-PL" sz="2400" dirty="0" err="1"/>
              <a:t>drivers</a:t>
            </a:r>
            <a:r>
              <a:rPr lang="pl-PL" sz="2400" dirty="0"/>
              <a:t> in </a:t>
            </a:r>
            <a:r>
              <a:rPr lang="pl-PL" sz="2400" dirty="0" err="1"/>
              <a:t>logistics</a:t>
            </a:r>
            <a:r>
              <a:rPr lang="pl-PL" sz="2400" dirty="0"/>
              <a:t>, </a:t>
            </a:r>
            <a:r>
              <a:rPr lang="pl-PL" sz="2400" dirty="0" err="1"/>
              <a:t>warehouse</a:t>
            </a:r>
            <a:r>
              <a:rPr lang="pl-PL" sz="2400" dirty="0"/>
              <a:t> </a:t>
            </a:r>
            <a:r>
              <a:rPr lang="pl-PL" sz="2400" dirty="0" err="1"/>
              <a:t>workers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402683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397</Words>
  <Application>Microsoft Office PowerPoint</Application>
  <PresentationFormat>Panoramiczny</PresentationFormat>
  <Paragraphs>83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Motyw pakietu Office</vt:lpstr>
      <vt:lpstr>The impact of remote work on emerging “essential sectors” category. Case of Poland</vt:lpstr>
      <vt:lpstr>Introduction</vt:lpstr>
      <vt:lpstr>Method</vt:lpstr>
      <vt:lpstr>Findings</vt:lpstr>
      <vt:lpstr>Prezentacja programu PowerPoint</vt:lpstr>
      <vt:lpstr>Findings</vt:lpstr>
      <vt:lpstr>Prezentacja programu PowerPoint</vt:lpstr>
      <vt:lpstr>Findings</vt:lpstr>
      <vt:lpstr>Findings: Essentiality Explanations</vt:lpstr>
      <vt:lpstr>Prezentacja programu PowerPoint</vt:lpstr>
      <vt:lpstr>Findings: Visibility vs Essentiality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remote work on emerging “essential sectors” category. Case of Poland</dc:title>
  <dc:creator>Jacek Burski</dc:creator>
  <cp:lastModifiedBy>Jacek Burski</cp:lastModifiedBy>
  <cp:revision>29</cp:revision>
  <dcterms:created xsi:type="dcterms:W3CDTF">2021-06-16T16:26:39Z</dcterms:created>
  <dcterms:modified xsi:type="dcterms:W3CDTF">2021-06-18T10:08:24Z</dcterms:modified>
</cp:coreProperties>
</file>