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 id="259" r:id="rId7"/>
    <p:sldId id="260" r:id="rId8"/>
    <p:sldId id="261" r:id="rId9"/>
    <p:sldId id="267" r:id="rId10"/>
    <p:sldId id="269" r:id="rId11"/>
    <p:sldId id="266" r:id="rId12"/>
    <p:sldId id="262" r:id="rId13"/>
    <p:sldId id="268" r:id="rId14"/>
    <p:sldId id="263" r:id="rId15"/>
    <p:sldId id="264" r:id="rId16"/>
    <p:sldId id="265" r:id="rId1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Styl jasny 2 — Ak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12" name="Obraz 11">
            <a:extLst>
              <a:ext uri="{FF2B5EF4-FFF2-40B4-BE49-F238E27FC236}">
                <a16:creationId xmlns:a16="http://schemas.microsoft.com/office/drawing/2014/main" id="{892F6212-1E20-4D8E-ABB0-3C644C943D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407193"/>
            <a:ext cx="9585649" cy="4389690"/>
          </a:xfrm>
          <a:prstGeom prst="rect">
            <a:avLst/>
          </a:prstGeom>
        </p:spPr>
      </p:pic>
      <p:pic>
        <p:nvPicPr>
          <p:cNvPr id="10" name="Obraz 9">
            <a:extLst>
              <a:ext uri="{FF2B5EF4-FFF2-40B4-BE49-F238E27FC236}">
                <a16:creationId xmlns:a16="http://schemas.microsoft.com/office/drawing/2014/main" id="{08EBB34D-E653-4019-8C54-92E7B8A3130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752837" y="138957"/>
            <a:ext cx="6705504" cy="1206991"/>
          </a:xfrm>
          <a:prstGeom prst="rect">
            <a:avLst/>
          </a:prstGeom>
        </p:spPr>
      </p:pic>
      <p:sp>
        <p:nvSpPr>
          <p:cNvPr id="2" name="Tytuł 1">
            <a:extLst>
              <a:ext uri="{FF2B5EF4-FFF2-40B4-BE49-F238E27FC236}">
                <a16:creationId xmlns:a16="http://schemas.microsoft.com/office/drawing/2014/main" id="{0203020F-B8C1-4AC1-A124-0DCB3BAD8D2E}"/>
              </a:ext>
            </a:extLst>
          </p:cNvPr>
          <p:cNvSpPr>
            <a:spLocks noGrp="1"/>
          </p:cNvSpPr>
          <p:nvPr>
            <p:ph type="ctrTitle"/>
          </p:nvPr>
        </p:nvSpPr>
        <p:spPr>
          <a:xfrm>
            <a:off x="1524000" y="1804743"/>
            <a:ext cx="8061649" cy="2387600"/>
          </a:xfrm>
        </p:spPr>
        <p:txBody>
          <a:bodyPr anchor="t"/>
          <a:lstStyle>
            <a:lvl1pPr algn="l">
              <a:defRPr sz="6000"/>
            </a:lvl1pPr>
          </a:lstStyle>
          <a:p>
            <a:r>
              <a:rPr lang="pl-PL" dirty="0"/>
              <a:t>Kliknij, aby edytować styl</a:t>
            </a:r>
          </a:p>
        </p:txBody>
      </p:sp>
      <p:sp>
        <p:nvSpPr>
          <p:cNvPr id="3" name="Podtytuł 2">
            <a:extLst>
              <a:ext uri="{FF2B5EF4-FFF2-40B4-BE49-F238E27FC236}">
                <a16:creationId xmlns:a16="http://schemas.microsoft.com/office/drawing/2014/main" id="{9748AA7F-58C8-47E6-94BF-EF6255625E86}"/>
              </a:ext>
            </a:extLst>
          </p:cNvPr>
          <p:cNvSpPr>
            <a:spLocks noGrp="1"/>
          </p:cNvSpPr>
          <p:nvPr>
            <p:ph type="subTitle" idx="1"/>
          </p:nvPr>
        </p:nvSpPr>
        <p:spPr>
          <a:xfrm>
            <a:off x="1524000" y="4202366"/>
            <a:ext cx="8061649" cy="1594517"/>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dirty="0"/>
              <a:t>Kliknij, aby edytować styl wzorca podtytułu</a:t>
            </a:r>
          </a:p>
        </p:txBody>
      </p:sp>
      <p:pic>
        <p:nvPicPr>
          <p:cNvPr id="8" name="Obraz 7">
            <a:extLst>
              <a:ext uri="{FF2B5EF4-FFF2-40B4-BE49-F238E27FC236}">
                <a16:creationId xmlns:a16="http://schemas.microsoft.com/office/drawing/2014/main" id="{C5C9A04D-8E8A-4CE5-A34E-4E97D8F6DFC8}"/>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877661" y="4907756"/>
            <a:ext cx="1580680" cy="1655763"/>
          </a:xfrm>
          <a:prstGeom prst="rect">
            <a:avLst/>
          </a:prstGeom>
        </p:spPr>
      </p:pic>
    </p:spTree>
    <p:extLst>
      <p:ext uri="{BB962C8B-B14F-4D97-AF65-F5344CB8AC3E}">
        <p14:creationId xmlns:p14="http://schemas.microsoft.com/office/powerpoint/2010/main" val="3817264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AE78A1-883E-4E8D-8898-874A80181509}"/>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FCD7AAA6-C6D1-4A64-BBC0-CF090AD2C0CC}"/>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9F5A10A-79B1-454C-A4E6-F5ED5AEF05D1}"/>
              </a:ext>
            </a:extLst>
          </p:cNvPr>
          <p:cNvSpPr>
            <a:spLocks noGrp="1"/>
          </p:cNvSpPr>
          <p:nvPr>
            <p:ph type="dt" sz="half" idx="10"/>
          </p:nvPr>
        </p:nvSpPr>
        <p:spPr/>
        <p:txBody>
          <a:bodyPr/>
          <a:lstStyle/>
          <a:p>
            <a:fld id="{387B1E0F-031E-46B9-A9A2-6B8D211D7BC1}" type="datetimeFigureOut">
              <a:rPr lang="pl-PL" smtClean="0"/>
              <a:t>26.05.2021</a:t>
            </a:fld>
            <a:endParaRPr lang="pl-PL"/>
          </a:p>
        </p:txBody>
      </p:sp>
      <p:sp>
        <p:nvSpPr>
          <p:cNvPr id="5" name="Symbol zastępczy stopki 4">
            <a:extLst>
              <a:ext uri="{FF2B5EF4-FFF2-40B4-BE49-F238E27FC236}">
                <a16:creationId xmlns:a16="http://schemas.microsoft.com/office/drawing/2014/main" id="{9351D2B4-6321-46EE-9D59-5C499FE7180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C6557B1-C4B1-4E24-BCF3-DD16FF787C46}"/>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3205259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D7E9FEB1-16E5-4F2F-9A8C-7AA903200F06}"/>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DB4EC378-0006-4C38-AE08-833DB2AD01A7}"/>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7B4A707-E486-4472-AB29-7DAAF649C0E8}"/>
              </a:ext>
            </a:extLst>
          </p:cNvPr>
          <p:cNvSpPr>
            <a:spLocks noGrp="1"/>
          </p:cNvSpPr>
          <p:nvPr>
            <p:ph type="dt" sz="half" idx="10"/>
          </p:nvPr>
        </p:nvSpPr>
        <p:spPr/>
        <p:txBody>
          <a:bodyPr/>
          <a:lstStyle/>
          <a:p>
            <a:fld id="{387B1E0F-031E-46B9-A9A2-6B8D211D7BC1}" type="datetimeFigureOut">
              <a:rPr lang="pl-PL" smtClean="0"/>
              <a:t>26.05.2021</a:t>
            </a:fld>
            <a:endParaRPr lang="pl-PL"/>
          </a:p>
        </p:txBody>
      </p:sp>
      <p:sp>
        <p:nvSpPr>
          <p:cNvPr id="5" name="Symbol zastępczy stopki 4">
            <a:extLst>
              <a:ext uri="{FF2B5EF4-FFF2-40B4-BE49-F238E27FC236}">
                <a16:creationId xmlns:a16="http://schemas.microsoft.com/office/drawing/2014/main" id="{AEEED0DA-9CD9-4253-AC1F-DD06B8CB9C9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6584FA7-A956-4A6C-B6C2-43F2B8A2F751}"/>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1711154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71E11B-F66A-4DD3-A675-0C6D66096F2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57AE0CC1-2F9E-4631-803A-C5EED131C800}"/>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2D2EABB-5350-4469-96B6-A538C79EFA44}"/>
              </a:ext>
            </a:extLst>
          </p:cNvPr>
          <p:cNvSpPr>
            <a:spLocks noGrp="1"/>
          </p:cNvSpPr>
          <p:nvPr>
            <p:ph type="dt" sz="half" idx="10"/>
          </p:nvPr>
        </p:nvSpPr>
        <p:spPr/>
        <p:txBody>
          <a:bodyPr/>
          <a:lstStyle/>
          <a:p>
            <a:fld id="{387B1E0F-031E-46B9-A9A2-6B8D211D7BC1}" type="datetimeFigureOut">
              <a:rPr lang="pl-PL" smtClean="0"/>
              <a:t>26.05.2021</a:t>
            </a:fld>
            <a:endParaRPr lang="pl-PL"/>
          </a:p>
        </p:txBody>
      </p:sp>
      <p:sp>
        <p:nvSpPr>
          <p:cNvPr id="5" name="Symbol zastępczy stopki 4">
            <a:extLst>
              <a:ext uri="{FF2B5EF4-FFF2-40B4-BE49-F238E27FC236}">
                <a16:creationId xmlns:a16="http://schemas.microsoft.com/office/drawing/2014/main" id="{5D40A6CE-1424-4F5E-ABEB-B0B7DBAF3C7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35F792B-BF31-4BB3-93AE-DBEA38163C90}"/>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1242701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A753DE-82BE-477A-8C22-850E6C521581}"/>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50294F63-7742-4CE3-91ED-799D6CB079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A4A12CF9-CF7C-4D9F-A54C-F7A5C532FA1D}"/>
              </a:ext>
            </a:extLst>
          </p:cNvPr>
          <p:cNvSpPr>
            <a:spLocks noGrp="1"/>
          </p:cNvSpPr>
          <p:nvPr>
            <p:ph type="dt" sz="half" idx="10"/>
          </p:nvPr>
        </p:nvSpPr>
        <p:spPr/>
        <p:txBody>
          <a:bodyPr/>
          <a:lstStyle/>
          <a:p>
            <a:fld id="{387B1E0F-031E-46B9-A9A2-6B8D211D7BC1}" type="datetimeFigureOut">
              <a:rPr lang="pl-PL" smtClean="0"/>
              <a:t>26.05.2021</a:t>
            </a:fld>
            <a:endParaRPr lang="pl-PL"/>
          </a:p>
        </p:txBody>
      </p:sp>
      <p:sp>
        <p:nvSpPr>
          <p:cNvPr id="5" name="Symbol zastępczy stopki 4">
            <a:extLst>
              <a:ext uri="{FF2B5EF4-FFF2-40B4-BE49-F238E27FC236}">
                <a16:creationId xmlns:a16="http://schemas.microsoft.com/office/drawing/2014/main" id="{1E3A42FB-6A67-4B2A-BC64-2B3474F9DF4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BE0269E-312D-4240-BF62-DB565FF4603B}"/>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2537989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30F7BC8-48E9-47D8-83DF-EA8B182FD30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9F7C39D-3D8A-4E3F-A49B-41B60AAA5834}"/>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410C2168-33D9-4E9A-B92B-AFD55D43C116}"/>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2F7543E0-E461-4CD0-A327-8A60FB07DF2A}"/>
              </a:ext>
            </a:extLst>
          </p:cNvPr>
          <p:cNvSpPr>
            <a:spLocks noGrp="1"/>
          </p:cNvSpPr>
          <p:nvPr>
            <p:ph type="dt" sz="half" idx="10"/>
          </p:nvPr>
        </p:nvSpPr>
        <p:spPr/>
        <p:txBody>
          <a:bodyPr/>
          <a:lstStyle/>
          <a:p>
            <a:fld id="{387B1E0F-031E-46B9-A9A2-6B8D211D7BC1}" type="datetimeFigureOut">
              <a:rPr lang="pl-PL" smtClean="0"/>
              <a:t>26.05.2021</a:t>
            </a:fld>
            <a:endParaRPr lang="pl-PL"/>
          </a:p>
        </p:txBody>
      </p:sp>
      <p:sp>
        <p:nvSpPr>
          <p:cNvPr id="6" name="Symbol zastępczy stopki 5">
            <a:extLst>
              <a:ext uri="{FF2B5EF4-FFF2-40B4-BE49-F238E27FC236}">
                <a16:creationId xmlns:a16="http://schemas.microsoft.com/office/drawing/2014/main" id="{CD860891-7FCE-49E8-99BE-B84BEBEB4D8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94D493A-6412-4D9C-AF62-EAD7E631ACC5}"/>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3389228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A3D450-110C-49DA-AB42-6FDA3A265B0A}"/>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809789A8-5C69-4DC4-921D-13FF3F949E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CF5B9A76-7399-4D35-991C-54A462642F05}"/>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848C623-CACA-43F4-9EC7-CDE52AA24D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CB2B0016-427C-47B2-9318-B9B2C1A17576}"/>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E91175E9-1B25-447E-BADD-A33507840DE2}"/>
              </a:ext>
            </a:extLst>
          </p:cNvPr>
          <p:cNvSpPr>
            <a:spLocks noGrp="1"/>
          </p:cNvSpPr>
          <p:nvPr>
            <p:ph type="dt" sz="half" idx="10"/>
          </p:nvPr>
        </p:nvSpPr>
        <p:spPr/>
        <p:txBody>
          <a:bodyPr/>
          <a:lstStyle/>
          <a:p>
            <a:fld id="{387B1E0F-031E-46B9-A9A2-6B8D211D7BC1}" type="datetimeFigureOut">
              <a:rPr lang="pl-PL" smtClean="0"/>
              <a:t>26.05.2021</a:t>
            </a:fld>
            <a:endParaRPr lang="pl-PL"/>
          </a:p>
        </p:txBody>
      </p:sp>
      <p:sp>
        <p:nvSpPr>
          <p:cNvPr id="8" name="Symbol zastępczy stopki 7">
            <a:extLst>
              <a:ext uri="{FF2B5EF4-FFF2-40B4-BE49-F238E27FC236}">
                <a16:creationId xmlns:a16="http://schemas.microsoft.com/office/drawing/2014/main" id="{F82C93DD-0A28-48CD-AE98-EFF11CEE2DAB}"/>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186FECD6-B91A-4661-83D4-F5EC2BEEFDD9}"/>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1155548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E10CA2-051C-4292-AE24-682B12CDC57B}"/>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E7ABBF01-83CD-46DA-88E3-08670236AFEF}"/>
              </a:ext>
            </a:extLst>
          </p:cNvPr>
          <p:cNvSpPr>
            <a:spLocks noGrp="1"/>
          </p:cNvSpPr>
          <p:nvPr>
            <p:ph type="dt" sz="half" idx="10"/>
          </p:nvPr>
        </p:nvSpPr>
        <p:spPr/>
        <p:txBody>
          <a:bodyPr/>
          <a:lstStyle/>
          <a:p>
            <a:fld id="{387B1E0F-031E-46B9-A9A2-6B8D211D7BC1}" type="datetimeFigureOut">
              <a:rPr lang="pl-PL" smtClean="0"/>
              <a:t>26.05.2021</a:t>
            </a:fld>
            <a:endParaRPr lang="pl-PL"/>
          </a:p>
        </p:txBody>
      </p:sp>
      <p:sp>
        <p:nvSpPr>
          <p:cNvPr id="4" name="Symbol zastępczy stopki 3">
            <a:extLst>
              <a:ext uri="{FF2B5EF4-FFF2-40B4-BE49-F238E27FC236}">
                <a16:creationId xmlns:a16="http://schemas.microsoft.com/office/drawing/2014/main" id="{EA5A4052-B12A-470F-B408-6644D92540F1}"/>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82F1E346-01EE-4263-9652-41C67224D260}"/>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1100509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C7E9DF4F-E629-4C8C-8474-0C9BFEEF6FE8}"/>
              </a:ext>
            </a:extLst>
          </p:cNvPr>
          <p:cNvSpPr>
            <a:spLocks noGrp="1"/>
          </p:cNvSpPr>
          <p:nvPr>
            <p:ph type="dt" sz="half" idx="10"/>
          </p:nvPr>
        </p:nvSpPr>
        <p:spPr/>
        <p:txBody>
          <a:bodyPr/>
          <a:lstStyle/>
          <a:p>
            <a:fld id="{387B1E0F-031E-46B9-A9A2-6B8D211D7BC1}" type="datetimeFigureOut">
              <a:rPr lang="pl-PL" smtClean="0"/>
              <a:t>26.05.2021</a:t>
            </a:fld>
            <a:endParaRPr lang="pl-PL"/>
          </a:p>
        </p:txBody>
      </p:sp>
      <p:sp>
        <p:nvSpPr>
          <p:cNvPr id="3" name="Symbol zastępczy stopki 2">
            <a:extLst>
              <a:ext uri="{FF2B5EF4-FFF2-40B4-BE49-F238E27FC236}">
                <a16:creationId xmlns:a16="http://schemas.microsoft.com/office/drawing/2014/main" id="{FCBA715E-F5D1-475F-A50F-D849CA25D1F2}"/>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9C0219BA-5042-4113-BC35-2706595BC6E2}"/>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1661285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88546B-E988-427D-B730-0AEFBE02BADD}"/>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DAAC7AD8-ABD0-456A-9865-22EFBA9097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482A35D6-CD9D-4604-8E64-0AA91342F0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73F16FCA-6EBF-4784-A0F1-ED5F36DDF4E7}"/>
              </a:ext>
            </a:extLst>
          </p:cNvPr>
          <p:cNvSpPr>
            <a:spLocks noGrp="1"/>
          </p:cNvSpPr>
          <p:nvPr>
            <p:ph type="dt" sz="half" idx="10"/>
          </p:nvPr>
        </p:nvSpPr>
        <p:spPr/>
        <p:txBody>
          <a:bodyPr/>
          <a:lstStyle/>
          <a:p>
            <a:fld id="{387B1E0F-031E-46B9-A9A2-6B8D211D7BC1}" type="datetimeFigureOut">
              <a:rPr lang="pl-PL" smtClean="0"/>
              <a:t>26.05.2021</a:t>
            </a:fld>
            <a:endParaRPr lang="pl-PL"/>
          </a:p>
        </p:txBody>
      </p:sp>
      <p:sp>
        <p:nvSpPr>
          <p:cNvPr id="6" name="Symbol zastępczy stopki 5">
            <a:extLst>
              <a:ext uri="{FF2B5EF4-FFF2-40B4-BE49-F238E27FC236}">
                <a16:creationId xmlns:a16="http://schemas.microsoft.com/office/drawing/2014/main" id="{7ED54C10-1AF5-46C8-B862-012F2FFB39E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A4FA492-9ABC-4EA8-9D8D-14DFED8D7265}"/>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4025658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0373A8-349D-40DB-8E7F-49E71F26258C}"/>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B04F0A43-2C96-48AB-BA4D-900C3070A8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A194F0CF-4563-4422-AAA6-55008C4162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FA4CC9FD-8A31-4B6F-ADA0-773B28B67DD9}"/>
              </a:ext>
            </a:extLst>
          </p:cNvPr>
          <p:cNvSpPr>
            <a:spLocks noGrp="1"/>
          </p:cNvSpPr>
          <p:nvPr>
            <p:ph type="dt" sz="half" idx="10"/>
          </p:nvPr>
        </p:nvSpPr>
        <p:spPr/>
        <p:txBody>
          <a:bodyPr/>
          <a:lstStyle/>
          <a:p>
            <a:fld id="{387B1E0F-031E-46B9-A9A2-6B8D211D7BC1}" type="datetimeFigureOut">
              <a:rPr lang="pl-PL" smtClean="0"/>
              <a:t>26.05.2021</a:t>
            </a:fld>
            <a:endParaRPr lang="pl-PL"/>
          </a:p>
        </p:txBody>
      </p:sp>
      <p:sp>
        <p:nvSpPr>
          <p:cNvPr id="6" name="Symbol zastępczy stopki 5">
            <a:extLst>
              <a:ext uri="{FF2B5EF4-FFF2-40B4-BE49-F238E27FC236}">
                <a16:creationId xmlns:a16="http://schemas.microsoft.com/office/drawing/2014/main" id="{1892EBC2-635D-405A-ADD2-22D824DB5C8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22B4B4FE-EBEF-4B26-95A5-01BCEA5C7654}"/>
              </a:ext>
            </a:extLst>
          </p:cNvPr>
          <p:cNvSpPr>
            <a:spLocks noGrp="1"/>
          </p:cNvSpPr>
          <p:nvPr>
            <p:ph type="sldNum" sz="quarter" idx="12"/>
          </p:nvPr>
        </p:nvSpPr>
        <p:spPr/>
        <p:txBody>
          <a:bodyPr/>
          <a:lstStyle/>
          <a:p>
            <a:fld id="{5C048CEA-1323-47E5-84DE-D85228CCEB98}" type="slidenum">
              <a:rPr lang="pl-PL" smtClean="0"/>
              <a:t>‹#›</a:t>
            </a:fld>
            <a:endParaRPr lang="pl-PL"/>
          </a:p>
        </p:txBody>
      </p:sp>
    </p:spTree>
    <p:extLst>
      <p:ext uri="{BB962C8B-B14F-4D97-AF65-F5344CB8AC3E}">
        <p14:creationId xmlns:p14="http://schemas.microsoft.com/office/powerpoint/2010/main" val="45044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11A58847-BD5F-40EE-A54C-AABE3E48E6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499AD98B-7555-4125-934D-B7B5D304E1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F394267-3788-4C92-83C4-1DDF0DD3EF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B1E0F-031E-46B9-A9A2-6B8D211D7BC1}" type="datetimeFigureOut">
              <a:rPr lang="pl-PL" smtClean="0"/>
              <a:t>26.05.2021</a:t>
            </a:fld>
            <a:endParaRPr lang="pl-PL"/>
          </a:p>
        </p:txBody>
      </p:sp>
      <p:sp>
        <p:nvSpPr>
          <p:cNvPr id="5" name="Symbol zastępczy stopki 4">
            <a:extLst>
              <a:ext uri="{FF2B5EF4-FFF2-40B4-BE49-F238E27FC236}">
                <a16:creationId xmlns:a16="http://schemas.microsoft.com/office/drawing/2014/main" id="{78B9C5BA-7D06-4CD8-A2A2-2C51D52C3A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A63A3F16-9B6B-41D7-8CAF-54BD7D1F6A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048CEA-1323-47E5-84DE-D85228CCEB98}" type="slidenum">
              <a:rPr lang="pl-PL" smtClean="0"/>
              <a:t>‹#›</a:t>
            </a:fld>
            <a:endParaRPr lang="pl-PL"/>
          </a:p>
        </p:txBody>
      </p:sp>
    </p:spTree>
    <p:extLst>
      <p:ext uri="{BB962C8B-B14F-4D97-AF65-F5344CB8AC3E}">
        <p14:creationId xmlns:p14="http://schemas.microsoft.com/office/powerpoint/2010/main" val="2837232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5B9AC367-EC5D-42F6-AD84-800C641E4093}"/>
              </a:ext>
            </a:extLst>
          </p:cNvPr>
          <p:cNvSpPr>
            <a:spLocks noGrp="1"/>
          </p:cNvSpPr>
          <p:nvPr>
            <p:ph type="ctrTitle"/>
          </p:nvPr>
        </p:nvSpPr>
        <p:spPr>
          <a:xfrm>
            <a:off x="295564" y="1515040"/>
            <a:ext cx="9171710" cy="2387600"/>
          </a:xfrm>
        </p:spPr>
        <p:txBody>
          <a:bodyPr>
            <a:normAutofit fontScale="90000"/>
          </a:bodyPr>
          <a:lstStyle/>
          <a:p>
            <a:r>
              <a:rPr lang="en-US" b="1" dirty="0"/>
              <a:t>COVID-19 pandemic and the social boundaries of work: what can we learn so far?</a:t>
            </a:r>
            <a:endParaRPr lang="pl-PL" b="1" dirty="0"/>
          </a:p>
        </p:txBody>
      </p:sp>
      <p:sp>
        <p:nvSpPr>
          <p:cNvPr id="5" name="Podtytuł 4">
            <a:extLst>
              <a:ext uri="{FF2B5EF4-FFF2-40B4-BE49-F238E27FC236}">
                <a16:creationId xmlns:a16="http://schemas.microsoft.com/office/drawing/2014/main" id="{36EBCDEF-DB20-4115-A5F1-62490B20A4F6}"/>
              </a:ext>
            </a:extLst>
          </p:cNvPr>
          <p:cNvSpPr>
            <a:spLocks noGrp="1"/>
          </p:cNvSpPr>
          <p:nvPr>
            <p:ph type="subTitle" idx="1"/>
          </p:nvPr>
        </p:nvSpPr>
        <p:spPr>
          <a:xfrm>
            <a:off x="193963" y="3902640"/>
            <a:ext cx="8783782" cy="1158887"/>
          </a:xfrm>
        </p:spPr>
        <p:txBody>
          <a:bodyPr>
            <a:normAutofit lnSpcReduction="10000"/>
          </a:bodyPr>
          <a:lstStyle/>
          <a:p>
            <a:r>
              <a:rPr lang="pl-PL" dirty="0"/>
              <a:t>Dr hab. Adam Mrozowicki, prof. </a:t>
            </a:r>
            <a:r>
              <a:rPr lang="pl-PL" dirty="0" err="1"/>
              <a:t>UWr</a:t>
            </a:r>
            <a:r>
              <a:rPr lang="pl-PL" dirty="0"/>
              <a:t>, University of </a:t>
            </a:r>
            <a:r>
              <a:rPr lang="pl-PL" dirty="0" err="1"/>
              <a:t>Wroclaw</a:t>
            </a:r>
            <a:endParaRPr lang="pl-PL" dirty="0"/>
          </a:p>
          <a:p>
            <a:r>
              <a:rPr lang="pl-PL" dirty="0"/>
              <a:t>dr Markieta Domecka, dr Karol Muszyński and prof. Valeria Pulignano CESO KU Leuven</a:t>
            </a:r>
          </a:p>
        </p:txBody>
      </p:sp>
      <p:sp>
        <p:nvSpPr>
          <p:cNvPr id="2" name="Prostokąt 1"/>
          <p:cNvSpPr/>
          <p:nvPr/>
        </p:nvSpPr>
        <p:spPr>
          <a:xfrm>
            <a:off x="0" y="5906807"/>
            <a:ext cx="9585649" cy="1200329"/>
          </a:xfrm>
          <a:prstGeom prst="rect">
            <a:avLst/>
          </a:prstGeom>
        </p:spPr>
        <p:txBody>
          <a:bodyPr wrap="square">
            <a:spAutoFit/>
          </a:bodyPr>
          <a:lstStyle/>
          <a:p>
            <a:r>
              <a:rPr lang="en-US" sz="1200" dirty="0">
                <a:solidFill>
                  <a:schemeClr val="tx1">
                    <a:lumMod val="75000"/>
                    <a:lumOff val="25000"/>
                  </a:schemeClr>
                </a:solidFill>
              </a:rPr>
              <a:t>Project NCN OPUS 19 „COV-WORK: Socio-economic consciousness, work experiences and coping strategies of Poles in the context of the post-pandemic crisis”, funded by the National Science Centre in Poland, the NCN project number UMO-2020/37/B/HS6/00479</a:t>
            </a:r>
            <a:r>
              <a:rPr lang="pl-PL" sz="1200" dirty="0">
                <a:solidFill>
                  <a:schemeClr val="tx1">
                    <a:lumMod val="75000"/>
                    <a:lumOff val="25000"/>
                  </a:schemeClr>
                </a:solidFill>
              </a:rPr>
              <a:t>, PI: dr hab. Adam Mrozowicki</a:t>
            </a:r>
          </a:p>
          <a:p>
            <a:endParaRPr lang="pl-PL" sz="1200" dirty="0">
              <a:solidFill>
                <a:schemeClr val="tx1">
                  <a:lumMod val="75000"/>
                  <a:lumOff val="25000"/>
                </a:schemeClr>
              </a:solidFill>
            </a:endParaRPr>
          </a:p>
          <a:p>
            <a:r>
              <a:rPr lang="pl-PL" sz="1200" dirty="0"/>
              <a:t>The</a:t>
            </a:r>
            <a:r>
              <a:rPr lang="en-US" sz="1200" dirty="0"/>
              <a:t> results are</a:t>
            </a:r>
            <a:r>
              <a:rPr lang="pl-PL" sz="1200" dirty="0"/>
              <a:t> </a:t>
            </a:r>
            <a:r>
              <a:rPr lang="pl-PL" sz="1200" dirty="0" err="1"/>
              <a:t>also</a:t>
            </a:r>
            <a:r>
              <a:rPr lang="en-US" sz="1200" dirty="0"/>
              <a:t> part of the </a:t>
            </a:r>
            <a:r>
              <a:rPr lang="en-US" sz="1200" dirty="0" err="1"/>
              <a:t>ResPecTMe</a:t>
            </a:r>
            <a:r>
              <a:rPr lang="en-US" sz="1200" dirty="0"/>
              <a:t> project that has received funding from the European Research Council (ERC) under the European Union’s Horizon 2020 research and innovation </a:t>
            </a:r>
            <a:r>
              <a:rPr lang="en-US" sz="1200" dirty="0" err="1"/>
              <a:t>programme</a:t>
            </a:r>
            <a:r>
              <a:rPr lang="en-US" sz="1200" dirty="0"/>
              <a:t> (Grant agreement No. 833577)</a:t>
            </a:r>
            <a:r>
              <a:rPr lang="pl-PL" sz="1200" dirty="0"/>
              <a:t>, PI: prof. Valeria Pulignano </a:t>
            </a:r>
            <a:endParaRPr lang="nl-BE" sz="1200" dirty="0"/>
          </a:p>
          <a:p>
            <a:endParaRPr lang="en-US" sz="1200" dirty="0">
              <a:solidFill>
                <a:schemeClr val="tx1">
                  <a:lumMod val="75000"/>
                  <a:lumOff val="25000"/>
                </a:schemeClr>
              </a:solidFill>
            </a:endParaRPr>
          </a:p>
        </p:txBody>
      </p:sp>
      <p:sp>
        <p:nvSpPr>
          <p:cNvPr id="3" name="Prostokąt 2"/>
          <p:cNvSpPr/>
          <p:nvPr/>
        </p:nvSpPr>
        <p:spPr>
          <a:xfrm>
            <a:off x="193963" y="5061527"/>
            <a:ext cx="9550399" cy="685059"/>
          </a:xfrm>
          <a:prstGeom prst="rect">
            <a:avLst/>
          </a:prstGeom>
        </p:spPr>
        <p:txBody>
          <a:bodyPr wrap="square">
            <a:spAutoFit/>
          </a:bodyPr>
          <a:lstStyle/>
          <a:p>
            <a:pPr>
              <a:lnSpc>
                <a:spcPct val="107000"/>
              </a:lnSpc>
              <a:spcAft>
                <a:spcPts val="0"/>
              </a:spcAft>
            </a:pPr>
            <a:r>
              <a:rPr lang="en-GB" dirty="0">
                <a:ea typeface="Calibri" panose="020F0502020204030204" pitchFamily="34" charset="0"/>
                <a:cs typeface="Times New Roman" panose="02020603050405020304" pitchFamily="18" charset="0"/>
              </a:rPr>
              <a:t>Border Seminar 2021: (Re)Thinking Border Studies / Communication across Borders</a:t>
            </a:r>
            <a:endParaRPr lang="pl-PL" sz="1600" dirty="0">
              <a:ea typeface="Calibri" panose="020F0502020204030204" pitchFamily="34" charset="0"/>
              <a:cs typeface="Times New Roman" panose="02020603050405020304" pitchFamily="18" charset="0"/>
            </a:endParaRPr>
          </a:p>
          <a:p>
            <a:pPr>
              <a:lnSpc>
                <a:spcPct val="107000"/>
              </a:lnSpc>
              <a:spcAft>
                <a:spcPts val="0"/>
              </a:spcAft>
            </a:pPr>
            <a:r>
              <a:rPr lang="en-GB" dirty="0">
                <a:ea typeface="Calibri" panose="020F0502020204030204" pitchFamily="34" charset="0"/>
                <a:cs typeface="Times New Roman" panose="02020603050405020304" pitchFamily="18" charset="0"/>
              </a:rPr>
              <a:t>May 25-27, 2021 University of </a:t>
            </a:r>
            <a:r>
              <a:rPr lang="en-GB" dirty="0" err="1">
                <a:ea typeface="Calibri" panose="020F0502020204030204" pitchFamily="34" charset="0"/>
                <a:cs typeface="Times New Roman" panose="02020603050405020304" pitchFamily="18" charset="0"/>
              </a:rPr>
              <a:t>Gdańsk</a:t>
            </a:r>
            <a:endParaRPr lang="pl-PL" sz="1600" dirty="0">
              <a:effectLst/>
              <a:ea typeface="Calibri" panose="020F0502020204030204" pitchFamily="34" charset="0"/>
              <a:cs typeface="Times New Roman" panose="02020603050405020304" pitchFamily="18" charset="0"/>
            </a:endParaRPr>
          </a:p>
        </p:txBody>
      </p:sp>
      <p:sp>
        <p:nvSpPr>
          <p:cNvPr id="6" name="Ondertitel 8"/>
          <p:cNvSpPr txBox="1">
            <a:spLocks/>
          </p:cNvSpPr>
          <p:nvPr/>
        </p:nvSpPr>
        <p:spPr>
          <a:xfrm>
            <a:off x="0" y="6137638"/>
            <a:ext cx="9284066" cy="614143"/>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pl-PL" sz="1200" dirty="0"/>
          </a:p>
          <a:p>
            <a:endParaRPr lang="nl-NL" dirty="0"/>
          </a:p>
          <a:p>
            <a:endParaRPr lang="nl-NL" dirty="0"/>
          </a:p>
        </p:txBody>
      </p:sp>
      <p:pic>
        <p:nvPicPr>
          <p:cNvPr id="7" name="Picture 1" descr="https://erc.europa.eu/sites/default/files/LOGO_ERC-FLAG_EU_.jpg"/>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9585650" y="3214254"/>
            <a:ext cx="2477042" cy="1607127"/>
          </a:xfrm>
          <a:prstGeom prst="rect">
            <a:avLst/>
          </a:prstGeom>
          <a:noFill/>
          <a:ln>
            <a:noFill/>
          </a:ln>
        </p:spPr>
      </p:pic>
    </p:spTree>
    <p:extLst>
      <p:ext uri="{BB962C8B-B14F-4D97-AF65-F5344CB8AC3E}">
        <p14:creationId xmlns:p14="http://schemas.microsoft.com/office/powerpoint/2010/main" val="39187209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115744"/>
            <a:ext cx="10515600" cy="1177348"/>
          </a:xfrm>
        </p:spPr>
        <p:txBody>
          <a:bodyPr>
            <a:normAutofit/>
          </a:bodyPr>
          <a:lstStyle/>
          <a:p>
            <a:r>
              <a:rPr lang="en-GB" dirty="0"/>
              <a:t>Food delivery: the gig work boundaries</a:t>
            </a:r>
            <a:endParaRPr lang="pl-PL" dirty="0"/>
          </a:p>
        </p:txBody>
      </p:sp>
      <p:sp>
        <p:nvSpPr>
          <p:cNvPr id="3" name="Symbol zastępczy zawartości 2"/>
          <p:cNvSpPr>
            <a:spLocks noGrp="1"/>
          </p:cNvSpPr>
          <p:nvPr>
            <p:ph idx="1"/>
          </p:nvPr>
        </p:nvSpPr>
        <p:spPr>
          <a:xfrm>
            <a:off x="838200" y="1293092"/>
            <a:ext cx="10515600" cy="5190835"/>
          </a:xfrm>
        </p:spPr>
        <p:txBody>
          <a:bodyPr>
            <a:normAutofit lnSpcReduction="10000"/>
          </a:bodyPr>
          <a:lstStyle/>
          <a:p>
            <a:r>
              <a:rPr lang="en-GB" sz="2400" dirty="0"/>
              <a:t>Pandemic as the opportunity for the growth of the ‘gig work’ in food delivery companies (Polkowska 2020); </a:t>
            </a:r>
          </a:p>
          <a:p>
            <a:pPr lvl="1"/>
            <a:r>
              <a:rPr lang="en-GB" sz="2000" dirty="0"/>
              <a:t>Fluctuation of demand; internal competition with new categories of workers who lost jobs in other sectors leading to wage decreases (such as restaurants, cf. </a:t>
            </a:r>
            <a:r>
              <a:rPr lang="en-GB" sz="2000" dirty="0" err="1"/>
              <a:t>Muszynski</a:t>
            </a:r>
            <a:r>
              <a:rPr lang="en-GB" sz="2000" dirty="0"/>
              <a:t> et al., forth)</a:t>
            </a:r>
          </a:p>
          <a:p>
            <a:pPr lvl="1"/>
            <a:r>
              <a:rPr lang="en-GB" sz="2000" dirty="0"/>
              <a:t>high level of precarity (civil-law contracts or self-employment); lack of sick pays (</a:t>
            </a:r>
            <a:r>
              <a:rPr lang="en-GB" sz="2000" dirty="0" err="1"/>
              <a:t>Eurofound</a:t>
            </a:r>
            <a:r>
              <a:rPr lang="en-GB" sz="2000" dirty="0"/>
              <a:t> 2020); high risk of contracting the virus </a:t>
            </a:r>
            <a:r>
              <a:rPr lang="en-US" sz="2000" dirty="0">
                <a:latin typeface="Calibri" panose="020F0502020204030204" pitchFamily="34" charset="0"/>
                <a:ea typeface="Times New Roman" panose="02020603050405020304" pitchFamily="18" charset="0"/>
                <a:cs typeface="Times New Roman" panose="02020603050405020304" pitchFamily="18" charset="0"/>
              </a:rPr>
              <a:t>(</a:t>
            </a:r>
            <a:r>
              <a:rPr lang="en-US" sz="2000" dirty="0" err="1">
                <a:latin typeface="Calibri" panose="020F0502020204030204" pitchFamily="34" charset="0"/>
                <a:ea typeface="Times New Roman" panose="02020603050405020304" pitchFamily="18" charset="0"/>
                <a:cs typeface="Times New Roman" panose="02020603050405020304" pitchFamily="18" charset="0"/>
              </a:rPr>
              <a:t>Marà</a:t>
            </a:r>
            <a:r>
              <a:rPr lang="en-US" sz="2000" dirty="0">
                <a:latin typeface="Calibri" panose="020F0502020204030204" pitchFamily="34" charset="0"/>
                <a:ea typeface="Times New Roman" panose="02020603050405020304" pitchFamily="18" charset="0"/>
                <a:cs typeface="Times New Roman" panose="02020603050405020304" pitchFamily="18" charset="0"/>
              </a:rPr>
              <a:t> and Pulignano 2020) </a:t>
            </a:r>
          </a:p>
          <a:p>
            <a:r>
              <a:rPr lang="en-US" sz="2400" dirty="0"/>
              <a:t>The fluctuations of demand magnified the existing social boundaries </a:t>
            </a:r>
          </a:p>
          <a:p>
            <a:pPr lvl="1"/>
            <a:r>
              <a:rPr lang="en-US" sz="2000" dirty="0"/>
              <a:t>core workers vs peripheral workers; established professionals vs newcomers to the platforms; </a:t>
            </a:r>
          </a:p>
          <a:p>
            <a:pPr lvl="1"/>
            <a:r>
              <a:rPr lang="en-US" sz="2000" dirty="0"/>
              <a:t>full-timers vs part-timers (alternative sources of income: different level of dependency)</a:t>
            </a:r>
          </a:p>
          <a:p>
            <a:r>
              <a:rPr lang="en-US" sz="2400" dirty="0"/>
              <a:t>In many countries, Poland included, there are symbolic struggles over redefining the status of ‘gig workers’ as workers</a:t>
            </a:r>
            <a:r>
              <a:rPr lang="pl-PL" sz="2400" dirty="0"/>
              <a:t> (</a:t>
            </a:r>
            <a:r>
              <a:rPr lang="pl-PL" sz="2400" dirty="0" err="1"/>
              <a:t>e.g</a:t>
            </a:r>
            <a:r>
              <a:rPr lang="pl-PL" sz="2400" dirty="0"/>
              <a:t>. de </a:t>
            </a:r>
            <a:r>
              <a:rPr lang="pl-PL" sz="2400" dirty="0" err="1"/>
              <a:t>Stefano</a:t>
            </a:r>
            <a:r>
              <a:rPr lang="pl-PL" sz="2400" dirty="0"/>
              <a:t> and </a:t>
            </a:r>
            <a:r>
              <a:rPr lang="pl-PL" sz="2400" dirty="0" err="1"/>
              <a:t>Aloisi</a:t>
            </a:r>
            <a:r>
              <a:rPr lang="pl-PL" sz="2400" dirty="0"/>
              <a:t> 2018)</a:t>
            </a:r>
            <a:r>
              <a:rPr lang="en-US" sz="2400" dirty="0"/>
              <a:t>; </a:t>
            </a:r>
          </a:p>
          <a:p>
            <a:r>
              <a:rPr lang="en-US" sz="2400" dirty="0"/>
              <a:t>In the Polish context, framing work in the gig economy in structural terms is still rare; instead, innovation (attempts to play with / trick the algorithm), loyalty (self-exploitation; reliance on private resources as buffers and hybridization of the sources of income) and exit (high workers’ turn over) seem to dominate.</a:t>
            </a:r>
          </a:p>
        </p:txBody>
      </p:sp>
    </p:spTree>
    <p:extLst>
      <p:ext uri="{BB962C8B-B14F-4D97-AF65-F5344CB8AC3E}">
        <p14:creationId xmlns:p14="http://schemas.microsoft.com/office/powerpoint/2010/main" val="1064852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p:cNvGraphicFramePr>
            <a:graphicFrameLocks noGrp="1"/>
          </p:cNvGraphicFramePr>
          <p:nvPr>
            <p:ph idx="1"/>
            <p:extLst>
              <p:ext uri="{D42A27DB-BD31-4B8C-83A1-F6EECF244321}">
                <p14:modId xmlns:p14="http://schemas.microsoft.com/office/powerpoint/2010/main" val="2656739715"/>
              </p:ext>
            </p:extLst>
          </p:nvPr>
        </p:nvGraphicFramePr>
        <p:xfrm>
          <a:off x="212436" y="799040"/>
          <a:ext cx="11859492" cy="5923197"/>
        </p:xfrm>
        <a:graphic>
          <a:graphicData uri="http://schemas.openxmlformats.org/drawingml/2006/table">
            <a:tbl>
              <a:tblPr firstRow="1" firstCol="1" bandRow="1">
                <a:tableStyleId>{5A111915-BE36-4E01-A7E5-04B1672EAD32}</a:tableStyleId>
              </a:tblPr>
              <a:tblGrid>
                <a:gridCol w="1622794">
                  <a:extLst>
                    <a:ext uri="{9D8B030D-6E8A-4147-A177-3AD203B41FA5}">
                      <a16:colId xmlns:a16="http://schemas.microsoft.com/office/drawing/2014/main" val="662277698"/>
                    </a:ext>
                  </a:extLst>
                </a:gridCol>
                <a:gridCol w="2966836">
                  <a:extLst>
                    <a:ext uri="{9D8B030D-6E8A-4147-A177-3AD203B41FA5}">
                      <a16:colId xmlns:a16="http://schemas.microsoft.com/office/drawing/2014/main" val="1151503351"/>
                    </a:ext>
                  </a:extLst>
                </a:gridCol>
                <a:gridCol w="2206479">
                  <a:extLst>
                    <a:ext uri="{9D8B030D-6E8A-4147-A177-3AD203B41FA5}">
                      <a16:colId xmlns:a16="http://schemas.microsoft.com/office/drawing/2014/main" val="260934030"/>
                    </a:ext>
                  </a:extLst>
                </a:gridCol>
                <a:gridCol w="2487850">
                  <a:extLst>
                    <a:ext uri="{9D8B030D-6E8A-4147-A177-3AD203B41FA5}">
                      <a16:colId xmlns:a16="http://schemas.microsoft.com/office/drawing/2014/main" val="3559668991"/>
                    </a:ext>
                  </a:extLst>
                </a:gridCol>
                <a:gridCol w="2575533">
                  <a:extLst>
                    <a:ext uri="{9D8B030D-6E8A-4147-A177-3AD203B41FA5}">
                      <a16:colId xmlns:a16="http://schemas.microsoft.com/office/drawing/2014/main" val="2997972130"/>
                    </a:ext>
                  </a:extLst>
                </a:gridCol>
              </a:tblGrid>
              <a:tr h="542207">
                <a:tc>
                  <a:txBody>
                    <a:bodyPr/>
                    <a:lstStyle/>
                    <a:p>
                      <a:pPr algn="just">
                        <a:lnSpc>
                          <a:spcPct val="107000"/>
                        </a:lnSpc>
                        <a:spcAft>
                          <a:spcPts val="0"/>
                        </a:spcAft>
                      </a:pPr>
                      <a:r>
                        <a:rPr lang="en-US" sz="1800" dirty="0">
                          <a:effectLst/>
                        </a:rPr>
                        <a:t>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800" dirty="0">
                          <a:effectLst/>
                        </a:rPr>
                        <a:t>Social boundaries / inequalities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800">
                          <a:effectLst/>
                        </a:rPr>
                        <a:t>Symbolic boundaries </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nSpc>
                          <a:spcPct val="107000"/>
                        </a:lnSpc>
                        <a:spcAft>
                          <a:spcPts val="0"/>
                        </a:spcAft>
                      </a:pPr>
                      <a:r>
                        <a:rPr lang="en-US" sz="1800">
                          <a:effectLst/>
                        </a:rPr>
                        <a:t>COVID-19 challenges </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800">
                          <a:effectLst/>
                        </a:rPr>
                        <a:t>Workers’ strategies</a:t>
                      </a:r>
                      <a:endParaRPr lang="pl-PL" sz="180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extLst>
                  <a:ext uri="{0D108BD9-81ED-4DB2-BD59-A6C34878D82A}">
                    <a16:rowId xmlns:a16="http://schemas.microsoft.com/office/drawing/2014/main" val="1480183380"/>
                  </a:ext>
                </a:extLst>
              </a:tr>
              <a:tr h="1939331">
                <a:tc>
                  <a:txBody>
                    <a:bodyPr/>
                    <a:lstStyle/>
                    <a:p>
                      <a:pPr>
                        <a:lnSpc>
                          <a:spcPct val="107000"/>
                        </a:lnSpc>
                        <a:spcAft>
                          <a:spcPts val="0"/>
                        </a:spcAft>
                      </a:pPr>
                      <a:r>
                        <a:rPr lang="en-US" sz="1800" dirty="0">
                          <a:effectLst/>
                        </a:rPr>
                        <a:t>School education</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Types and locations of schools; </a:t>
                      </a:r>
                      <a:endParaRPr lang="pl-PL" sz="1700" dirty="0">
                        <a:effectLst/>
                      </a:endParaRPr>
                    </a:p>
                    <a:p>
                      <a:pPr algn="just">
                        <a:lnSpc>
                          <a:spcPct val="107000"/>
                        </a:lnSpc>
                        <a:spcAft>
                          <a:spcPts val="0"/>
                        </a:spcAft>
                      </a:pPr>
                      <a:r>
                        <a:rPr lang="en-US" sz="1700" dirty="0">
                          <a:effectLst/>
                        </a:rPr>
                        <a:t>Various categories of teachers;  </a:t>
                      </a:r>
                      <a:endParaRPr lang="pl-PL" sz="1700" dirty="0">
                        <a:effectLst/>
                      </a:endParaRPr>
                    </a:p>
                    <a:p>
                      <a:pPr algn="just">
                        <a:lnSpc>
                          <a:spcPct val="107000"/>
                        </a:lnSpc>
                        <a:spcAft>
                          <a:spcPts val="0"/>
                        </a:spcAft>
                      </a:pPr>
                      <a:r>
                        <a:rPr lang="en-US" sz="1700" dirty="0">
                          <a:effectLst/>
                        </a:rPr>
                        <a:t>Teachers vs. admin staff (online/on-site work); part-time</a:t>
                      </a:r>
                      <a:r>
                        <a:rPr lang="en-US" sz="1700" baseline="0" dirty="0">
                          <a:effectLst/>
                        </a:rPr>
                        <a:t> &amp;full-time teachers</a:t>
                      </a:r>
                      <a:endParaRPr lang="pl-PL" sz="1700" dirty="0">
                        <a:effectLst/>
                      </a:endParaRPr>
                    </a:p>
                    <a:p>
                      <a:pPr algn="just">
                        <a:lnSpc>
                          <a:spcPct val="107000"/>
                        </a:lnSpc>
                        <a:spcAft>
                          <a:spcPts val="0"/>
                        </a:spcAft>
                      </a:pPr>
                      <a:r>
                        <a:rPr lang="en-US" sz="1700" dirty="0">
                          <a:effectLst/>
                        </a:rPr>
                        <a:t>Less emphasis on workers-management conflicts </a:t>
                      </a:r>
                      <a:endParaRPr lang="pl-PL" sz="1700" dirty="0">
                        <a:effectLst/>
                      </a:endParaRPr>
                    </a:p>
                    <a:p>
                      <a:pPr algn="just">
                        <a:lnSpc>
                          <a:spcPct val="107000"/>
                        </a:lnSpc>
                        <a:spcAft>
                          <a:spcPts val="0"/>
                        </a:spcAft>
                      </a:pPr>
                      <a:r>
                        <a:rPr lang="en-US" sz="1700" dirty="0">
                          <a:effectLst/>
                        </a:rPr>
                        <a:t>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Symbolic struggles over the ‘remote work’ boundaries</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Remote work </a:t>
                      </a:r>
                      <a:endParaRPr lang="pl-PL" sz="1700" dirty="0">
                        <a:effectLst/>
                      </a:endParaRPr>
                    </a:p>
                    <a:p>
                      <a:pPr algn="just">
                        <a:lnSpc>
                          <a:spcPct val="107000"/>
                        </a:lnSpc>
                        <a:spcAft>
                          <a:spcPts val="0"/>
                        </a:spcAft>
                      </a:pPr>
                      <a:r>
                        <a:rPr lang="en-US" sz="1700" dirty="0">
                          <a:effectLst/>
                        </a:rPr>
                        <a:t>Lack of equipment </a:t>
                      </a:r>
                      <a:endParaRPr lang="pl-PL" sz="1700" dirty="0">
                        <a:effectLst/>
                      </a:endParaRPr>
                    </a:p>
                    <a:p>
                      <a:pPr algn="l">
                        <a:lnSpc>
                          <a:spcPct val="107000"/>
                        </a:lnSpc>
                        <a:spcAft>
                          <a:spcPts val="0"/>
                        </a:spcAft>
                      </a:pPr>
                      <a:r>
                        <a:rPr lang="en-US" sz="1700" dirty="0">
                          <a:effectLst/>
                        </a:rPr>
                        <a:t>Moderate risk </a:t>
                      </a:r>
                      <a:br>
                        <a:rPr lang="en-US" sz="1700" dirty="0">
                          <a:effectLst/>
                        </a:rPr>
                      </a:br>
                      <a:r>
                        <a:rPr lang="en-US" sz="1700" dirty="0">
                          <a:effectLst/>
                        </a:rPr>
                        <a:t>of contracting the virus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Loyalty</a:t>
                      </a:r>
                      <a:endParaRPr lang="pl-PL" sz="1700" dirty="0">
                        <a:effectLst/>
                      </a:endParaRPr>
                    </a:p>
                    <a:p>
                      <a:pPr algn="just">
                        <a:lnSpc>
                          <a:spcPct val="107000"/>
                        </a:lnSpc>
                        <a:spcAft>
                          <a:spcPts val="0"/>
                        </a:spcAft>
                      </a:pPr>
                      <a:r>
                        <a:rPr lang="en-US" sz="1700" dirty="0">
                          <a:effectLst/>
                        </a:rPr>
                        <a:t>Privatization of costs </a:t>
                      </a:r>
                      <a:endParaRPr lang="pl-PL" sz="1700" dirty="0">
                        <a:effectLst/>
                      </a:endParaRPr>
                    </a:p>
                    <a:p>
                      <a:pPr algn="just">
                        <a:lnSpc>
                          <a:spcPct val="107000"/>
                        </a:lnSpc>
                        <a:spcAft>
                          <a:spcPts val="0"/>
                        </a:spcAft>
                      </a:pPr>
                      <a:r>
                        <a:rPr lang="en-US" sz="1700" dirty="0">
                          <a:effectLst/>
                        </a:rPr>
                        <a:t>Collective demobilization; </a:t>
                      </a:r>
                      <a:endParaRPr lang="pl-PL" sz="1700" dirty="0">
                        <a:effectLst/>
                      </a:endParaRPr>
                    </a:p>
                    <a:p>
                      <a:pPr algn="just">
                        <a:lnSpc>
                          <a:spcPct val="107000"/>
                        </a:lnSpc>
                        <a:spcAft>
                          <a:spcPts val="0"/>
                        </a:spcAft>
                      </a:pPr>
                      <a:r>
                        <a:rPr lang="en-US" sz="1700" dirty="0">
                          <a:effectLst/>
                        </a:rPr>
                        <a:t>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extLst>
                  <a:ext uri="{0D108BD9-81ED-4DB2-BD59-A6C34878D82A}">
                    <a16:rowId xmlns:a16="http://schemas.microsoft.com/office/drawing/2014/main" val="3205531562"/>
                  </a:ext>
                </a:extLst>
              </a:tr>
              <a:tr h="1422719">
                <a:tc>
                  <a:txBody>
                    <a:bodyPr/>
                    <a:lstStyle/>
                    <a:p>
                      <a:pPr>
                        <a:lnSpc>
                          <a:spcPct val="107000"/>
                        </a:lnSpc>
                        <a:spcAft>
                          <a:spcPts val="0"/>
                        </a:spcAft>
                      </a:pPr>
                      <a:r>
                        <a:rPr lang="en-US" sz="1800" dirty="0">
                          <a:effectLst/>
                        </a:rPr>
                        <a:t>Logistic centers</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Temporary vs. permanent workers; Workers</a:t>
                      </a:r>
                      <a:r>
                        <a:rPr lang="pl-PL" sz="1700">
                          <a:effectLst/>
                        </a:rPr>
                        <a:t>/management</a:t>
                      </a:r>
                      <a:r>
                        <a:rPr lang="en-US" sz="1700">
                          <a:effectLst/>
                        </a:rPr>
                        <a:t> </a:t>
                      </a:r>
                      <a:r>
                        <a:rPr lang="en-US" sz="1700" dirty="0">
                          <a:effectLst/>
                        </a:rPr>
                        <a:t>working on-site vs. </a:t>
                      </a:r>
                      <a:r>
                        <a:rPr lang="pl-PL" sz="1700" dirty="0">
                          <a:effectLst/>
                        </a:rPr>
                        <a:t>HR</a:t>
                      </a:r>
                      <a:r>
                        <a:rPr lang="en-US" sz="1700" dirty="0">
                          <a:effectLst/>
                        </a:rPr>
                        <a:t> working remotely; Two-meters teams   </a:t>
                      </a:r>
                      <a:endParaRPr lang="pl-PL" sz="1700" dirty="0">
                        <a:effectLst/>
                      </a:endParaRPr>
                    </a:p>
                    <a:p>
                      <a:pPr algn="just">
                        <a:lnSpc>
                          <a:spcPct val="107000"/>
                        </a:lnSpc>
                        <a:spcAft>
                          <a:spcPts val="0"/>
                        </a:spcAft>
                      </a:pPr>
                      <a:r>
                        <a:rPr lang="en-US" sz="1700" dirty="0">
                          <a:effectLst/>
                        </a:rPr>
                        <a:t>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nSpc>
                          <a:spcPct val="107000"/>
                        </a:lnSpc>
                        <a:spcAft>
                          <a:spcPts val="0"/>
                        </a:spcAft>
                      </a:pPr>
                      <a:r>
                        <a:rPr lang="en-US" sz="1700" dirty="0">
                          <a:effectLst/>
                        </a:rPr>
                        <a:t>Symbolic struggles over ‘essential work’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nSpc>
                          <a:spcPct val="107000"/>
                        </a:lnSpc>
                        <a:spcAft>
                          <a:spcPts val="0"/>
                        </a:spcAft>
                      </a:pPr>
                      <a:r>
                        <a:rPr lang="en-US" sz="1700" dirty="0">
                          <a:effectLst/>
                        </a:rPr>
                        <a:t>Work intensification / increased demand</a:t>
                      </a:r>
                      <a:endParaRPr lang="pl-PL" sz="1700" dirty="0">
                        <a:effectLst/>
                      </a:endParaRPr>
                    </a:p>
                    <a:p>
                      <a:pPr>
                        <a:lnSpc>
                          <a:spcPct val="107000"/>
                        </a:lnSpc>
                        <a:spcAft>
                          <a:spcPts val="0"/>
                        </a:spcAft>
                      </a:pPr>
                      <a:r>
                        <a:rPr lang="en-US" sz="1700" dirty="0">
                          <a:effectLst/>
                        </a:rPr>
                        <a:t>Digitalized control of work </a:t>
                      </a:r>
                      <a:endParaRPr lang="pl-PL" sz="1700" dirty="0">
                        <a:effectLst/>
                      </a:endParaRPr>
                    </a:p>
                    <a:p>
                      <a:pPr>
                        <a:lnSpc>
                          <a:spcPct val="107000"/>
                        </a:lnSpc>
                        <a:spcAft>
                          <a:spcPts val="0"/>
                        </a:spcAft>
                      </a:pPr>
                      <a:r>
                        <a:rPr lang="en-US" sz="1700" dirty="0">
                          <a:effectLst/>
                        </a:rPr>
                        <a:t>High risk of contracting the virus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nSpc>
                          <a:spcPct val="107000"/>
                        </a:lnSpc>
                        <a:spcAft>
                          <a:spcPts val="0"/>
                        </a:spcAft>
                      </a:pPr>
                      <a:r>
                        <a:rPr lang="en-US" sz="1700" dirty="0">
                          <a:effectLst/>
                        </a:rPr>
                        <a:t>Exit (high turnover </a:t>
                      </a:r>
                      <a:r>
                        <a:rPr lang="en-GB" sz="1700" dirty="0">
                          <a:effectLst/>
                        </a:rPr>
                        <a:t>of TW)</a:t>
                      </a:r>
                      <a:endParaRPr lang="pl-PL" sz="1700" dirty="0">
                        <a:effectLst/>
                      </a:endParaRPr>
                    </a:p>
                    <a:p>
                      <a:pPr>
                        <a:lnSpc>
                          <a:spcPct val="107000"/>
                        </a:lnSpc>
                        <a:spcAft>
                          <a:spcPts val="0"/>
                        </a:spcAft>
                      </a:pPr>
                      <a:r>
                        <a:rPr lang="en-US" sz="1700" dirty="0">
                          <a:effectLst/>
                        </a:rPr>
                        <a:t>Loyalty along with the new forms of protests  / international solidarity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extLst>
                  <a:ext uri="{0D108BD9-81ED-4DB2-BD59-A6C34878D82A}">
                    <a16:rowId xmlns:a16="http://schemas.microsoft.com/office/drawing/2014/main" val="1253208706"/>
                  </a:ext>
                </a:extLst>
              </a:tr>
              <a:tr h="1695556">
                <a:tc>
                  <a:txBody>
                    <a:bodyPr/>
                    <a:lstStyle/>
                    <a:p>
                      <a:pPr>
                        <a:lnSpc>
                          <a:spcPct val="107000"/>
                        </a:lnSpc>
                        <a:spcAft>
                          <a:spcPts val="0"/>
                        </a:spcAft>
                      </a:pPr>
                      <a:r>
                        <a:rPr lang="en-US" sz="1800" dirty="0">
                          <a:effectLst/>
                        </a:rPr>
                        <a:t>Food delivery  platform workers </a:t>
                      </a: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nSpc>
                          <a:spcPct val="107000"/>
                        </a:lnSpc>
                        <a:spcAft>
                          <a:spcPts val="0"/>
                        </a:spcAft>
                      </a:pPr>
                      <a:r>
                        <a:rPr lang="en-US" sz="1700" dirty="0">
                          <a:effectLst/>
                        </a:rPr>
                        <a:t>Full time/part-time workers; </a:t>
                      </a:r>
                      <a:endParaRPr lang="pl-PL" sz="1700" dirty="0">
                        <a:effectLst/>
                      </a:endParaRPr>
                    </a:p>
                    <a:p>
                      <a:pPr>
                        <a:lnSpc>
                          <a:spcPct val="107000"/>
                        </a:lnSpc>
                        <a:spcAft>
                          <a:spcPts val="0"/>
                        </a:spcAft>
                      </a:pPr>
                      <a:r>
                        <a:rPr lang="en-US" sz="1700" dirty="0">
                          <a:effectLst/>
                        </a:rPr>
                        <a:t>Longer-term employed vs. newcomers </a:t>
                      </a:r>
                      <a:endParaRPr lang="pl-PL" sz="1700" dirty="0">
                        <a:effectLst/>
                      </a:endParaRPr>
                    </a:p>
                    <a:p>
                      <a:pPr>
                        <a:lnSpc>
                          <a:spcPct val="107000"/>
                        </a:lnSpc>
                        <a:spcAft>
                          <a:spcPts val="0"/>
                        </a:spcAft>
                      </a:pPr>
                      <a:r>
                        <a:rPr lang="en-US" sz="1700" dirty="0">
                          <a:effectLst/>
                        </a:rPr>
                        <a:t>Workers vs. platforms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Symbolic struggles  over the status of ‘workers’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nSpc>
                          <a:spcPct val="107000"/>
                        </a:lnSpc>
                        <a:spcAft>
                          <a:spcPts val="0"/>
                        </a:spcAft>
                      </a:pPr>
                      <a:r>
                        <a:rPr lang="en-US" sz="1700" dirty="0">
                          <a:effectLst/>
                        </a:rPr>
                        <a:t>Fluctuation of demand and wages;</a:t>
                      </a:r>
                      <a:endParaRPr lang="pl-PL" sz="1700" dirty="0">
                        <a:effectLst/>
                      </a:endParaRPr>
                    </a:p>
                    <a:p>
                      <a:pPr>
                        <a:lnSpc>
                          <a:spcPct val="107000"/>
                        </a:lnSpc>
                        <a:spcAft>
                          <a:spcPts val="0"/>
                        </a:spcAft>
                      </a:pPr>
                      <a:r>
                        <a:rPr lang="en-US" sz="1700" dirty="0">
                          <a:effectLst/>
                        </a:rPr>
                        <a:t>Digitalized control of work </a:t>
                      </a:r>
                      <a:endParaRPr lang="pl-PL" sz="1700" dirty="0">
                        <a:effectLst/>
                      </a:endParaRPr>
                    </a:p>
                    <a:p>
                      <a:pPr>
                        <a:lnSpc>
                          <a:spcPct val="107000"/>
                        </a:lnSpc>
                        <a:spcAft>
                          <a:spcPts val="0"/>
                        </a:spcAft>
                      </a:pPr>
                      <a:r>
                        <a:rPr lang="en-US" sz="1700" dirty="0">
                          <a:effectLst/>
                        </a:rPr>
                        <a:t>High risk of contracting the virus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tc>
                  <a:txBody>
                    <a:bodyPr/>
                    <a:lstStyle/>
                    <a:p>
                      <a:pPr algn="just">
                        <a:lnSpc>
                          <a:spcPct val="107000"/>
                        </a:lnSpc>
                        <a:spcAft>
                          <a:spcPts val="0"/>
                        </a:spcAft>
                      </a:pPr>
                      <a:r>
                        <a:rPr lang="en-US" sz="1700" dirty="0">
                          <a:effectLst/>
                        </a:rPr>
                        <a:t>Exit and loyalty </a:t>
                      </a:r>
                      <a:br>
                        <a:rPr lang="pl-PL" sz="1700" dirty="0">
                          <a:effectLst/>
                        </a:rPr>
                      </a:br>
                      <a:r>
                        <a:rPr lang="en-US" sz="1700" dirty="0">
                          <a:effectLst/>
                        </a:rPr>
                        <a:t>(rarely: voice) </a:t>
                      </a:r>
                      <a:endParaRPr lang="pl-PL"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50827" marR="50827" marT="0" marB="0"/>
                </a:tc>
                <a:extLst>
                  <a:ext uri="{0D108BD9-81ED-4DB2-BD59-A6C34878D82A}">
                    <a16:rowId xmlns:a16="http://schemas.microsoft.com/office/drawing/2014/main" val="813675483"/>
                  </a:ext>
                </a:extLst>
              </a:tr>
            </a:tbl>
          </a:graphicData>
        </a:graphic>
      </p:graphicFrame>
      <p:sp>
        <p:nvSpPr>
          <p:cNvPr id="5" name="Tytuł 1"/>
          <p:cNvSpPr>
            <a:spLocks noGrp="1"/>
          </p:cNvSpPr>
          <p:nvPr>
            <p:ph type="title"/>
          </p:nvPr>
        </p:nvSpPr>
        <p:spPr>
          <a:xfrm>
            <a:off x="0" y="-179821"/>
            <a:ext cx="10515600" cy="1325563"/>
          </a:xfrm>
        </p:spPr>
        <p:txBody>
          <a:bodyPr/>
          <a:lstStyle/>
          <a:p>
            <a:r>
              <a:rPr lang="en-GB" dirty="0"/>
              <a:t>Towards comparison… </a:t>
            </a:r>
            <a:endParaRPr lang="pl-PL" dirty="0"/>
          </a:p>
        </p:txBody>
      </p:sp>
    </p:spTree>
    <p:extLst>
      <p:ext uri="{BB962C8B-B14F-4D97-AF65-F5344CB8AC3E}">
        <p14:creationId xmlns:p14="http://schemas.microsoft.com/office/powerpoint/2010/main" val="1228362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2491" y="130607"/>
            <a:ext cx="10515600" cy="1325563"/>
          </a:xfrm>
        </p:spPr>
        <p:txBody>
          <a:bodyPr/>
          <a:lstStyle/>
          <a:p>
            <a:r>
              <a:rPr lang="en-GB" dirty="0"/>
              <a:t>Conclusion</a:t>
            </a:r>
            <a:endParaRPr lang="pl-PL" dirty="0"/>
          </a:p>
        </p:txBody>
      </p:sp>
      <p:sp>
        <p:nvSpPr>
          <p:cNvPr id="3" name="Symbol zastępczy zawartości 2"/>
          <p:cNvSpPr>
            <a:spLocks noGrp="1"/>
          </p:cNvSpPr>
          <p:nvPr>
            <p:ph idx="1"/>
          </p:nvPr>
        </p:nvSpPr>
        <p:spPr>
          <a:xfrm>
            <a:off x="424873" y="1465406"/>
            <a:ext cx="10928927" cy="4833793"/>
          </a:xfrm>
        </p:spPr>
        <p:txBody>
          <a:bodyPr/>
          <a:lstStyle/>
          <a:p>
            <a:r>
              <a:rPr lang="en-GB" dirty="0"/>
              <a:t>The reproduction and deepening of social boundaries of work in all three industries studied: pandemic as acceleration of earlier trends; </a:t>
            </a:r>
          </a:p>
          <a:p>
            <a:pPr lvl="1"/>
            <a:r>
              <a:rPr lang="en-GB" dirty="0"/>
              <a:t>Intersecting social inequalities at work along class, gender, ethnicity, age, employment status lines..</a:t>
            </a:r>
          </a:p>
          <a:p>
            <a:pPr lvl="1"/>
            <a:r>
              <a:rPr lang="en-GB" dirty="0"/>
              <a:t>New inequalities connected with </a:t>
            </a:r>
            <a:r>
              <a:rPr lang="en-GB"/>
              <a:t>the risk </a:t>
            </a:r>
            <a:r>
              <a:rPr lang="en-GB" dirty="0"/>
              <a:t>of contracting the virus </a:t>
            </a:r>
          </a:p>
          <a:p>
            <a:r>
              <a:rPr lang="en-GB" dirty="0"/>
              <a:t>Symbolic boundaries of work during pandemic reflected the distinctions between those working ‘online’ and ‘on-site’ as well as the features of remote work environment (e.g. the home and work divide)</a:t>
            </a:r>
          </a:p>
          <a:p>
            <a:r>
              <a:rPr lang="en-GB" dirty="0"/>
              <a:t>The most of ‘boundary work’ in the industries studied remain individualised and privatised – in relatively rare cases, </a:t>
            </a:r>
            <a:r>
              <a:rPr lang="en-GB" dirty="0" err="1"/>
              <a:t>solidaristic</a:t>
            </a:r>
            <a:r>
              <a:rPr lang="en-GB" dirty="0"/>
              <a:t> and coordinate efforts to shift and redefine the boundaries of work emerge </a:t>
            </a:r>
            <a:endParaRPr lang="pl-PL" dirty="0"/>
          </a:p>
        </p:txBody>
      </p:sp>
    </p:spTree>
    <p:extLst>
      <p:ext uri="{BB962C8B-B14F-4D97-AF65-F5344CB8AC3E}">
        <p14:creationId xmlns:p14="http://schemas.microsoft.com/office/powerpoint/2010/main" val="14993511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t>Selected references</a:t>
            </a:r>
            <a:endParaRPr lang="pl-PL" dirty="0"/>
          </a:p>
        </p:txBody>
      </p:sp>
      <p:sp>
        <p:nvSpPr>
          <p:cNvPr id="3" name="Symbol zastępczy zawartości 2"/>
          <p:cNvSpPr>
            <a:spLocks noGrp="1"/>
          </p:cNvSpPr>
          <p:nvPr>
            <p:ph idx="1"/>
          </p:nvPr>
        </p:nvSpPr>
        <p:spPr>
          <a:xfrm>
            <a:off x="838200" y="1311564"/>
            <a:ext cx="10515600" cy="5200072"/>
          </a:xfrm>
        </p:spPr>
        <p:txBody>
          <a:bodyPr>
            <a:normAutofit fontScale="47500" lnSpcReduction="20000"/>
          </a:bodyPr>
          <a:lstStyle/>
          <a:p>
            <a:r>
              <a:rPr lang="en-US" sz="3300" dirty="0"/>
              <a:t>Butler, J. (2020). 'Capitalism Has its Limits'. Available at: https://www.versobooks.com/blogs/4603-capitalism-has-its-limits.</a:t>
            </a:r>
          </a:p>
          <a:p>
            <a:r>
              <a:rPr lang="en-US" sz="3300" dirty="0" err="1"/>
              <a:t>Eurofound</a:t>
            </a:r>
            <a:r>
              <a:rPr lang="en-US" sz="3300" dirty="0"/>
              <a:t>. (2020). Living, working and COVID-19: First findings – April 2020. Dublin. Available at: https://www.eurofound.europa.eu/data/covid-19/working-teleworking.</a:t>
            </a:r>
          </a:p>
          <a:p>
            <a:r>
              <a:rPr lang="en-US" sz="3300" dirty="0" err="1"/>
              <a:t>Felstead</a:t>
            </a:r>
            <a:r>
              <a:rPr lang="en-US" sz="3300" dirty="0"/>
              <a:t>, A. and </a:t>
            </a:r>
            <a:r>
              <a:rPr lang="en-US" sz="3300" dirty="0" err="1"/>
              <a:t>Henseke</a:t>
            </a:r>
            <a:r>
              <a:rPr lang="en-US" sz="3300" dirty="0"/>
              <a:t>, G. (2017). 'Assessing the growth of remote working and its consequences for effort, well-being and work-life balance'. New Technology, Work and Employment, 32(3): 195–212.</a:t>
            </a:r>
          </a:p>
          <a:p>
            <a:r>
              <a:rPr lang="en-US" sz="3300" dirty="0"/>
              <a:t>Lamont, M. (2000). The Dignity of Working Men. Morality and the Boundaries of Race, Class, and Immigration. New York &amp; London: Russell Sage Foundation and Harvard University Press.</a:t>
            </a:r>
          </a:p>
          <a:p>
            <a:r>
              <a:rPr lang="en-US" sz="3300" dirty="0"/>
              <a:t>Lamont, M. and </a:t>
            </a:r>
            <a:r>
              <a:rPr lang="en-US" sz="3300" dirty="0" err="1"/>
              <a:t>Molnár</a:t>
            </a:r>
            <a:r>
              <a:rPr lang="en-US" sz="3300" dirty="0"/>
              <a:t>, V. (2002). 'The Study of Boundaries in the Social Sciences'. Annual Review of Sociology, 28. Annual Reviews: 167–195.</a:t>
            </a:r>
          </a:p>
          <a:p>
            <a:r>
              <a:rPr lang="en-US" sz="3300" dirty="0" err="1"/>
              <a:t>Lorey</a:t>
            </a:r>
            <a:r>
              <a:rPr lang="en-US" sz="3300" dirty="0"/>
              <a:t>, I. (2015). State of insecurity : government of the precarious. Verso.</a:t>
            </a:r>
          </a:p>
          <a:p>
            <a:r>
              <a:rPr lang="en-US" sz="3300" dirty="0"/>
              <a:t>Mrozowicki, A. and </a:t>
            </a:r>
            <a:r>
              <a:rPr lang="en-US" sz="3300" dirty="0" err="1"/>
              <a:t>Trappmann</a:t>
            </a:r>
            <a:r>
              <a:rPr lang="en-US" sz="3300" dirty="0"/>
              <a:t>, V. (2020). '</a:t>
            </a:r>
            <a:r>
              <a:rPr lang="en-US" sz="3300" dirty="0" err="1"/>
              <a:t>Precarity</a:t>
            </a:r>
            <a:r>
              <a:rPr lang="en-US" sz="3300" dirty="0"/>
              <a:t> as a Biographical Problem? Young Workers Living with </a:t>
            </a:r>
            <a:r>
              <a:rPr lang="en-US" sz="3300" dirty="0" err="1"/>
              <a:t>Precarity</a:t>
            </a:r>
            <a:r>
              <a:rPr lang="en-US" sz="3300" dirty="0"/>
              <a:t> in Germany and Poland'. Work, Employment and Society,.</a:t>
            </a:r>
          </a:p>
          <a:p>
            <a:r>
              <a:rPr lang="en-US" sz="3300" dirty="0"/>
              <a:t>Muszyński, K., Pulignano, V., Domecka, M., et al. (2022). '</a:t>
            </a:r>
            <a:r>
              <a:rPr lang="en-US" sz="3300" dirty="0" err="1"/>
              <a:t>Precarity</a:t>
            </a:r>
            <a:r>
              <a:rPr lang="en-US" sz="3300" dirty="0"/>
              <a:t> during COVID-19: A study of platform work in Poland'. International </a:t>
            </a:r>
            <a:r>
              <a:rPr lang="en-US" sz="3300" dirty="0" err="1"/>
              <a:t>Labour</a:t>
            </a:r>
            <a:r>
              <a:rPr lang="en-US" sz="3300" dirty="0"/>
              <a:t> Review, forth.</a:t>
            </a:r>
          </a:p>
          <a:p>
            <a:r>
              <a:rPr lang="en-US" sz="3300" dirty="0" err="1"/>
              <a:t>Nippert-Eng</a:t>
            </a:r>
            <a:r>
              <a:rPr lang="en-US" sz="3300" dirty="0"/>
              <a:t>, C. (1996). 'Calendars and keys: The classification of ‘home’ and ‘work’'. Sociological Forum, 11(3). Kluwer Academic/Plenum Publishers: 563–582.</a:t>
            </a:r>
          </a:p>
          <a:p>
            <a:r>
              <a:rPr lang="en-US" sz="3300" dirty="0" err="1"/>
              <a:t>Owczarek</a:t>
            </a:r>
            <a:r>
              <a:rPr lang="en-US" sz="3300" dirty="0"/>
              <a:t>, D. and </a:t>
            </a:r>
            <a:r>
              <a:rPr lang="en-US" sz="3300" dirty="0" err="1"/>
              <a:t>Chełstowska</a:t>
            </a:r>
            <a:r>
              <a:rPr lang="en-US" sz="3300" dirty="0"/>
              <a:t>, A. (2016). Amazon </a:t>
            </a:r>
            <a:r>
              <a:rPr lang="en-US" sz="3300" dirty="0" err="1"/>
              <a:t>po</a:t>
            </a:r>
            <a:r>
              <a:rPr lang="en-US" sz="3300" dirty="0"/>
              <a:t> </a:t>
            </a:r>
            <a:r>
              <a:rPr lang="en-US" sz="3300" dirty="0" err="1"/>
              <a:t>polsku</a:t>
            </a:r>
            <a:r>
              <a:rPr lang="en-US" sz="3300" dirty="0"/>
              <a:t>. </a:t>
            </a:r>
            <a:r>
              <a:rPr lang="en-US" sz="3300" dirty="0" err="1"/>
              <a:t>Warunki</a:t>
            </a:r>
            <a:r>
              <a:rPr lang="en-US" sz="3300" dirty="0"/>
              <a:t> </a:t>
            </a:r>
            <a:r>
              <a:rPr lang="en-US" sz="3300" dirty="0" err="1"/>
              <a:t>pracy</a:t>
            </a:r>
            <a:r>
              <a:rPr lang="en-US" sz="3300" dirty="0"/>
              <a:t> </a:t>
            </a:r>
            <a:r>
              <a:rPr lang="en-US" sz="3300" dirty="0" err="1"/>
              <a:t>i</a:t>
            </a:r>
            <a:r>
              <a:rPr lang="en-US" sz="3300" dirty="0"/>
              <a:t> </a:t>
            </a:r>
            <a:r>
              <a:rPr lang="en-US" sz="3300" dirty="0" err="1"/>
              <a:t>stosunki</a:t>
            </a:r>
            <a:r>
              <a:rPr lang="en-US" sz="3300" dirty="0"/>
              <a:t> z </a:t>
            </a:r>
            <a:r>
              <a:rPr lang="en-US" sz="3300" dirty="0" err="1"/>
              <a:t>pracownikami</a:t>
            </a:r>
            <a:r>
              <a:rPr lang="en-US" sz="3300" dirty="0"/>
              <a:t>. Warszawa. Available at: https://www.isp.org.pl/pl/publikacje/amazon-po-polsku-warunki-pracy-i-stosunki-z-pracownikami.</a:t>
            </a:r>
          </a:p>
          <a:p>
            <a:r>
              <a:rPr lang="en-US" sz="3300" dirty="0"/>
              <a:t>Rosa, H. (2015). Social acceleration. A new theory of modernity. New York: Columbia University Press.</a:t>
            </a:r>
          </a:p>
          <a:p>
            <a:r>
              <a:rPr lang="en-US" sz="3300" dirty="0"/>
              <a:t>Strauss, A. (1993). Continual Permutations of Action. New York: Aldine.</a:t>
            </a:r>
          </a:p>
          <a:p>
            <a:r>
              <a:rPr lang="en-US" sz="3300" dirty="0" err="1"/>
              <a:t>Zakaria</a:t>
            </a:r>
            <a:r>
              <a:rPr lang="en-US" sz="3300" dirty="0"/>
              <a:t>, F. (2020). Ten Lessons for a Post-Pandemic World. New York: W. W. Norton &amp; Company.</a:t>
            </a:r>
          </a:p>
          <a:p>
            <a:endParaRPr lang="en-US" sz="3300" dirty="0"/>
          </a:p>
          <a:p>
            <a:endParaRPr lang="pl-PL" dirty="0"/>
          </a:p>
        </p:txBody>
      </p:sp>
    </p:spTree>
    <p:extLst>
      <p:ext uri="{BB962C8B-B14F-4D97-AF65-F5344CB8AC3E}">
        <p14:creationId xmlns:p14="http://schemas.microsoft.com/office/powerpoint/2010/main" val="81630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t>Overview</a:t>
            </a:r>
            <a:endParaRPr lang="pl-PL" dirty="0"/>
          </a:p>
        </p:txBody>
      </p:sp>
      <p:sp>
        <p:nvSpPr>
          <p:cNvPr id="3" name="Symbol zastępczy zawartości 2"/>
          <p:cNvSpPr>
            <a:spLocks noGrp="1"/>
          </p:cNvSpPr>
          <p:nvPr>
            <p:ph idx="1"/>
          </p:nvPr>
        </p:nvSpPr>
        <p:spPr/>
        <p:txBody>
          <a:bodyPr>
            <a:normAutofit/>
          </a:bodyPr>
          <a:lstStyle/>
          <a:p>
            <a:r>
              <a:rPr lang="en-US" sz="3200" dirty="0"/>
              <a:t>Introduction​</a:t>
            </a:r>
          </a:p>
          <a:p>
            <a:r>
              <a:rPr lang="en-US" sz="3200" dirty="0"/>
              <a:t>Social and symbolic boundaries of work and the pandemic​</a:t>
            </a:r>
          </a:p>
          <a:p>
            <a:r>
              <a:rPr lang="en-US" sz="3200" dirty="0"/>
              <a:t>Hypotheses/arguments​</a:t>
            </a:r>
          </a:p>
          <a:p>
            <a:r>
              <a:rPr lang="en-US" sz="3200" dirty="0"/>
              <a:t>Observations from expert interviews so far​</a:t>
            </a:r>
          </a:p>
          <a:p>
            <a:pPr lvl="1"/>
            <a:r>
              <a:rPr lang="en-US" sz="2800" dirty="0"/>
              <a:t>School education​</a:t>
            </a:r>
          </a:p>
          <a:p>
            <a:pPr lvl="1"/>
            <a:r>
              <a:rPr lang="en-US" sz="2800" dirty="0"/>
              <a:t>Logistics (warehouses) ​</a:t>
            </a:r>
          </a:p>
          <a:p>
            <a:pPr lvl="1"/>
            <a:r>
              <a:rPr lang="en-US" sz="2800" dirty="0"/>
              <a:t>Gig work (food delivery) ​</a:t>
            </a:r>
          </a:p>
          <a:p>
            <a:r>
              <a:rPr lang="en-US" sz="3200" dirty="0"/>
              <a:t>Tentative conclusions </a:t>
            </a:r>
            <a:endParaRPr lang="en-GB" dirty="0"/>
          </a:p>
          <a:p>
            <a:endParaRPr lang="en-GB" dirty="0"/>
          </a:p>
        </p:txBody>
      </p:sp>
    </p:spTree>
    <p:extLst>
      <p:ext uri="{BB962C8B-B14F-4D97-AF65-F5344CB8AC3E}">
        <p14:creationId xmlns:p14="http://schemas.microsoft.com/office/powerpoint/2010/main" val="2622323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t>Introduction</a:t>
            </a:r>
            <a:endParaRPr lang="pl-PL" dirty="0"/>
          </a:p>
        </p:txBody>
      </p:sp>
      <p:sp>
        <p:nvSpPr>
          <p:cNvPr id="3" name="Symbol zastępczy zawartości 2"/>
          <p:cNvSpPr>
            <a:spLocks noGrp="1"/>
          </p:cNvSpPr>
          <p:nvPr>
            <p:ph idx="1"/>
          </p:nvPr>
        </p:nvSpPr>
        <p:spPr/>
        <p:txBody>
          <a:bodyPr>
            <a:normAutofit lnSpcReduction="10000"/>
          </a:bodyPr>
          <a:lstStyle/>
          <a:p>
            <a:pPr algn="just"/>
            <a:r>
              <a:rPr lang="en-GB" sz="2400" dirty="0"/>
              <a:t>The debate on the “Social boundaries of work” within the Sociology of Work Section of the Polish Sociological Association</a:t>
            </a:r>
            <a:endParaRPr lang="pl-PL" sz="2400" dirty="0"/>
          </a:p>
          <a:p>
            <a:pPr algn="just"/>
            <a:r>
              <a:rPr lang="en-US" sz="2400" dirty="0"/>
              <a:t>The COV-WORK project aiming at the exploration of the consequences of pandemic for socio-economic consciousness, life strategies and social dialogue: education, health care /social care, logistics and HORECA industries</a:t>
            </a:r>
          </a:p>
          <a:p>
            <a:pPr algn="just"/>
            <a:r>
              <a:rPr lang="en-US" sz="2400" dirty="0"/>
              <a:t>Collaboration with the </a:t>
            </a:r>
            <a:r>
              <a:rPr lang="en-US" sz="2400" dirty="0" err="1"/>
              <a:t>the</a:t>
            </a:r>
            <a:r>
              <a:rPr lang="en-US" sz="2400" dirty="0"/>
              <a:t> ERC </a:t>
            </a:r>
            <a:r>
              <a:rPr lang="en-US" sz="2400" dirty="0" err="1"/>
              <a:t>ResPecTMe</a:t>
            </a:r>
            <a:r>
              <a:rPr lang="en-US" sz="2400" dirty="0"/>
              <a:t> project led by prof. Valeria Pulignano</a:t>
            </a:r>
          </a:p>
          <a:p>
            <a:pPr algn="just"/>
            <a:r>
              <a:rPr lang="en-US" sz="2400" dirty="0"/>
              <a:t>Theoretical context of social and symbolic boundaries (Lamont)</a:t>
            </a:r>
            <a:endParaRPr lang="pl-PL" sz="2400" dirty="0"/>
          </a:p>
          <a:p>
            <a:pPr lvl="1" algn="just"/>
            <a:r>
              <a:rPr lang="en-US" sz="2000" dirty="0"/>
              <a:t>What are the social boundaries (inequalities / segmentation) and symbolic boundaries (self-definition vis-à-vis others) in the context of </a:t>
            </a:r>
            <a:r>
              <a:rPr lang="pl-PL" sz="2000" dirty="0" err="1"/>
              <a:t>pandemic</a:t>
            </a:r>
            <a:r>
              <a:rPr lang="pl-PL" sz="2000" dirty="0"/>
              <a:t> in the sectors </a:t>
            </a:r>
            <a:r>
              <a:rPr lang="pl-PL" sz="2000" dirty="0" err="1"/>
              <a:t>studied</a:t>
            </a:r>
            <a:r>
              <a:rPr lang="pl-PL" sz="2000" dirty="0"/>
              <a:t>? </a:t>
            </a:r>
            <a:endParaRPr lang="en-US" sz="2000" dirty="0"/>
          </a:p>
          <a:p>
            <a:pPr lvl="1" algn="just"/>
            <a:r>
              <a:rPr lang="en-US" sz="2000" dirty="0"/>
              <a:t>How are the boundaries reproduced / managed / challenged by workers strategies? </a:t>
            </a:r>
          </a:p>
          <a:p>
            <a:pPr algn="just"/>
            <a:r>
              <a:rPr lang="en-US" sz="2400" dirty="0"/>
              <a:t>Preliminary research: 6 expert interviews with trade unionists and pilot biographical narrative interviews &amp; the </a:t>
            </a:r>
            <a:r>
              <a:rPr lang="en-US" sz="2400" dirty="0" err="1"/>
              <a:t>ResPecTMe</a:t>
            </a:r>
            <a:r>
              <a:rPr lang="en-US" sz="2400" dirty="0"/>
              <a:t> data on gig economy workers;</a:t>
            </a:r>
          </a:p>
          <a:p>
            <a:pPr algn="just"/>
            <a:endParaRPr lang="en-US" sz="2400" dirty="0"/>
          </a:p>
          <a:p>
            <a:pPr algn="just"/>
            <a:endParaRPr lang="pl-PL" sz="2400" dirty="0"/>
          </a:p>
        </p:txBody>
      </p:sp>
    </p:spTree>
    <p:extLst>
      <p:ext uri="{BB962C8B-B14F-4D97-AF65-F5344CB8AC3E}">
        <p14:creationId xmlns:p14="http://schemas.microsoft.com/office/powerpoint/2010/main" val="2289781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t>Theoretical background (I)</a:t>
            </a:r>
            <a:endParaRPr lang="pl-PL" dirty="0"/>
          </a:p>
        </p:txBody>
      </p:sp>
      <p:sp>
        <p:nvSpPr>
          <p:cNvPr id="3" name="Symbol zastępczy zawartości 2"/>
          <p:cNvSpPr>
            <a:spLocks noGrp="1"/>
          </p:cNvSpPr>
          <p:nvPr>
            <p:ph idx="1"/>
          </p:nvPr>
        </p:nvSpPr>
        <p:spPr>
          <a:xfrm>
            <a:off x="838200" y="1376218"/>
            <a:ext cx="10515600" cy="5301673"/>
          </a:xfrm>
        </p:spPr>
        <p:txBody>
          <a:bodyPr>
            <a:normAutofit fontScale="92500" lnSpcReduction="10000"/>
          </a:bodyPr>
          <a:lstStyle/>
          <a:p>
            <a:r>
              <a:rPr lang="en-US" dirty="0" err="1"/>
              <a:t>Michèle</a:t>
            </a:r>
            <a:r>
              <a:rPr lang="en-US" dirty="0"/>
              <a:t> Lamont and </a:t>
            </a:r>
            <a:r>
              <a:rPr lang="en-GB" dirty="0" err="1"/>
              <a:t>Virág</a:t>
            </a:r>
            <a:r>
              <a:rPr lang="en-US" dirty="0"/>
              <a:t> </a:t>
            </a:r>
            <a:r>
              <a:rPr lang="en-US" dirty="0" err="1"/>
              <a:t>Molnár</a:t>
            </a:r>
            <a:r>
              <a:rPr lang="en-US" dirty="0"/>
              <a:t>  (2002: 168–169)</a:t>
            </a:r>
          </a:p>
          <a:p>
            <a:pPr lvl="1"/>
            <a:r>
              <a:rPr lang="en-US" b="1" dirty="0"/>
              <a:t>Social boundaries </a:t>
            </a:r>
            <a:r>
              <a:rPr lang="en-US" dirty="0"/>
              <a:t>as “social differences manifested in unequal access to and unequal distribution of resources (material and nonmaterial) and social opportunities.” </a:t>
            </a:r>
            <a:r>
              <a:rPr lang="en-US" dirty="0">
                <a:sym typeface="Wingdings" panose="05000000000000000000" pitchFamily="2" charset="2"/>
              </a:rPr>
              <a:t> the (intersecting) social inequalities at work</a:t>
            </a:r>
            <a:endParaRPr lang="en-US" dirty="0"/>
          </a:p>
          <a:p>
            <a:pPr lvl="1"/>
            <a:r>
              <a:rPr lang="en-US" b="1" dirty="0"/>
              <a:t>Symbolic boundaries </a:t>
            </a:r>
            <a:r>
              <a:rPr lang="en-US" dirty="0"/>
              <a:t>as “conceptual distinctions made by social actors to categorize objects, people, practices, and even time and space. They are tools by which individuals and groups struggle over and come to agree upon definitions of reality” </a:t>
            </a:r>
            <a:r>
              <a:rPr lang="en-US" dirty="0">
                <a:sym typeface="Wingdings" panose="05000000000000000000" pitchFamily="2" charset="2"/>
              </a:rPr>
              <a:t> the definitions of reality and sense-making practices </a:t>
            </a:r>
            <a:endParaRPr lang="en-US" dirty="0"/>
          </a:p>
          <a:p>
            <a:r>
              <a:rPr lang="pl-PL" dirty="0"/>
              <a:t>(</a:t>
            </a:r>
            <a:r>
              <a:rPr lang="pl-PL" dirty="0" err="1"/>
              <a:t>Social</a:t>
            </a:r>
            <a:r>
              <a:rPr lang="pl-PL" dirty="0"/>
              <a:t> and </a:t>
            </a:r>
            <a:r>
              <a:rPr lang="pl-PL" dirty="0" err="1"/>
              <a:t>symbolic</a:t>
            </a:r>
            <a:r>
              <a:rPr lang="pl-PL" dirty="0"/>
              <a:t>) b</a:t>
            </a:r>
            <a:r>
              <a:rPr lang="en-US" dirty="0" err="1"/>
              <a:t>oundaries</a:t>
            </a:r>
            <a:r>
              <a:rPr lang="en-US" dirty="0"/>
              <a:t> are </a:t>
            </a:r>
            <a:r>
              <a:rPr lang="en-US" i="1" dirty="0"/>
              <a:t>to some extent </a:t>
            </a:r>
            <a:r>
              <a:rPr lang="en-US" dirty="0"/>
              <a:t>negotiable, relational, interactive, porous, but they are also durable and resistant;</a:t>
            </a:r>
          </a:p>
          <a:p>
            <a:r>
              <a:rPr lang="en-US" dirty="0"/>
              <a:t>Social actors can “work on boundaries” to redefine them (see: A. Strauss)</a:t>
            </a:r>
            <a:endParaRPr lang="pl-PL" dirty="0"/>
          </a:p>
          <a:p>
            <a:pPr lvl="1"/>
            <a:r>
              <a:rPr lang="en-US" dirty="0"/>
              <a:t>Boundary work “consists of the strategies, principles and practices that we use to create, maintain and modify cultural categories” (</a:t>
            </a:r>
            <a:r>
              <a:rPr lang="en-US" dirty="0" err="1"/>
              <a:t>Nippert-Eng</a:t>
            </a:r>
            <a:r>
              <a:rPr lang="en-US" dirty="0"/>
              <a:t> 1996)</a:t>
            </a:r>
          </a:p>
          <a:p>
            <a:r>
              <a:rPr lang="en-US" dirty="0"/>
              <a:t>It is proposed that “boundary work” always occur in the variable and differentiated context of the social boundaries of work, including asymmetrical capital-</a:t>
            </a:r>
            <a:r>
              <a:rPr lang="en-US" dirty="0" err="1"/>
              <a:t>labour</a:t>
            </a:r>
            <a:r>
              <a:rPr lang="en-US" dirty="0"/>
              <a:t> relations and intersecting inequalities.</a:t>
            </a:r>
          </a:p>
        </p:txBody>
      </p:sp>
    </p:spTree>
    <p:extLst>
      <p:ext uri="{BB962C8B-B14F-4D97-AF65-F5344CB8AC3E}">
        <p14:creationId xmlns:p14="http://schemas.microsoft.com/office/powerpoint/2010/main" val="3886826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02855" y="291234"/>
            <a:ext cx="10515600" cy="1325563"/>
          </a:xfrm>
        </p:spPr>
        <p:txBody>
          <a:bodyPr/>
          <a:lstStyle/>
          <a:p>
            <a:r>
              <a:rPr lang="pl-PL" dirty="0" err="1"/>
              <a:t>Theoretical</a:t>
            </a:r>
            <a:r>
              <a:rPr lang="pl-PL" dirty="0"/>
              <a:t> </a:t>
            </a:r>
            <a:r>
              <a:rPr lang="pl-PL" dirty="0" err="1"/>
              <a:t>background</a:t>
            </a:r>
            <a:r>
              <a:rPr lang="en-GB" dirty="0"/>
              <a:t> (II)</a:t>
            </a:r>
            <a:endParaRPr lang="pl-PL" dirty="0"/>
          </a:p>
        </p:txBody>
      </p:sp>
      <p:sp>
        <p:nvSpPr>
          <p:cNvPr id="3" name="Symbol zastępczy zawartości 2"/>
          <p:cNvSpPr>
            <a:spLocks noGrp="1"/>
          </p:cNvSpPr>
          <p:nvPr>
            <p:ph idx="1"/>
          </p:nvPr>
        </p:nvSpPr>
        <p:spPr>
          <a:xfrm>
            <a:off x="838200" y="1616797"/>
            <a:ext cx="10515600" cy="4560166"/>
          </a:xfrm>
        </p:spPr>
        <p:txBody>
          <a:bodyPr>
            <a:normAutofit fontScale="85000" lnSpcReduction="10000"/>
          </a:bodyPr>
          <a:lstStyle/>
          <a:p>
            <a:r>
              <a:rPr lang="en-US" dirty="0"/>
              <a:t>Standard Employment Relationship as the core example of </a:t>
            </a:r>
            <a:r>
              <a:rPr lang="pl-PL" dirty="0"/>
              <a:t>the </a:t>
            </a:r>
            <a:r>
              <a:rPr lang="en-US" dirty="0"/>
              <a:t>social boundary of work which was institutionalized over time and through social struggles </a:t>
            </a:r>
          </a:p>
          <a:p>
            <a:r>
              <a:rPr lang="en-US" dirty="0"/>
              <a:t>Janus face of SER</a:t>
            </a:r>
          </a:p>
          <a:p>
            <a:pPr lvl="1"/>
            <a:r>
              <a:rPr lang="en-US" dirty="0" err="1"/>
              <a:t>Institutionalisation</a:t>
            </a:r>
            <a:r>
              <a:rPr lang="en-US" dirty="0"/>
              <a:t> of SER as boundary-making between work and non-work (the right to ‘free time’) (e.g. </a:t>
            </a:r>
            <a:r>
              <a:rPr lang="en-US" dirty="0" err="1"/>
              <a:t>Grint</a:t>
            </a:r>
            <a:r>
              <a:rPr lang="en-US" dirty="0"/>
              <a:t> 2005)</a:t>
            </a:r>
          </a:p>
          <a:p>
            <a:pPr lvl="1"/>
            <a:r>
              <a:rPr lang="en-US" dirty="0"/>
              <a:t>The cost is social exclusion of those outside standard employment relationship, e.g. women, minorities, peripheral workers </a:t>
            </a:r>
          </a:p>
          <a:p>
            <a:r>
              <a:rPr lang="en-US" dirty="0"/>
              <a:t>The </a:t>
            </a:r>
            <a:r>
              <a:rPr lang="en-US" dirty="0" err="1"/>
              <a:t>fordist</a:t>
            </a:r>
            <a:r>
              <a:rPr lang="en-US" dirty="0"/>
              <a:t> employment relationship as the </a:t>
            </a:r>
            <a:r>
              <a:rPr lang="en-US" dirty="0" err="1"/>
              <a:t>legitimised</a:t>
            </a:r>
            <a:r>
              <a:rPr lang="en-US" dirty="0"/>
              <a:t> exploitation limiting workers’ autonomy and freedom (</a:t>
            </a:r>
            <a:r>
              <a:rPr lang="en-US" dirty="0" err="1"/>
              <a:t>operaismo</a:t>
            </a:r>
            <a:r>
              <a:rPr lang="en-US" dirty="0"/>
              <a:t>; </a:t>
            </a:r>
            <a:r>
              <a:rPr lang="en-US" dirty="0" err="1"/>
              <a:t>Boltanski</a:t>
            </a:r>
            <a:r>
              <a:rPr lang="en-US" dirty="0"/>
              <a:t> and </a:t>
            </a:r>
            <a:r>
              <a:rPr lang="en-US" dirty="0" err="1"/>
              <a:t>Chiapello</a:t>
            </a:r>
            <a:r>
              <a:rPr lang="en-US" dirty="0"/>
              <a:t>) vs. post-</a:t>
            </a:r>
            <a:r>
              <a:rPr lang="en-US" dirty="0" err="1"/>
              <a:t>fordist</a:t>
            </a:r>
            <a:r>
              <a:rPr lang="en-US" dirty="0"/>
              <a:t> flexibility as legitimized (self-)exploitation (e.g. creative work)</a:t>
            </a:r>
          </a:p>
          <a:p>
            <a:r>
              <a:rPr lang="en-US" dirty="0"/>
              <a:t>The pandemic situation as the acceleration (Rosa 2015) of changes with regards to the reconfiguration of the symbolic boundaries of work (mass shift to remote work; the expansion of gig work) and social boundaries of work (further erosion of the SER or its reinforcement?)</a:t>
            </a:r>
          </a:p>
          <a:p>
            <a:endParaRPr lang="pl-PL" dirty="0"/>
          </a:p>
        </p:txBody>
      </p:sp>
    </p:spTree>
    <p:extLst>
      <p:ext uri="{BB962C8B-B14F-4D97-AF65-F5344CB8AC3E}">
        <p14:creationId xmlns:p14="http://schemas.microsoft.com/office/powerpoint/2010/main" val="1064431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t>Hypotheses / arguments </a:t>
            </a:r>
            <a:endParaRPr lang="pl-PL" dirty="0"/>
          </a:p>
        </p:txBody>
      </p:sp>
      <p:sp>
        <p:nvSpPr>
          <p:cNvPr id="3" name="Symbol zastępczy zawartości 2"/>
          <p:cNvSpPr>
            <a:spLocks noGrp="1"/>
          </p:cNvSpPr>
          <p:nvPr>
            <p:ph idx="1"/>
          </p:nvPr>
        </p:nvSpPr>
        <p:spPr>
          <a:xfrm>
            <a:off x="838200" y="1533236"/>
            <a:ext cx="10744200" cy="4643727"/>
          </a:xfrm>
        </p:spPr>
        <p:txBody>
          <a:bodyPr>
            <a:normAutofit fontScale="92500" lnSpcReduction="10000"/>
          </a:bodyPr>
          <a:lstStyle/>
          <a:p>
            <a:pPr marL="514350" indent="-514350">
              <a:buFont typeface="+mj-lt"/>
              <a:buAutoNum type="arabicPeriod"/>
            </a:pPr>
            <a:r>
              <a:rPr lang="en-US" dirty="0"/>
              <a:t>The (post)pandemic socio-economic crisis leads to the reproduction and deepening of the existing social inequalities / social boundaries at work with the peripheral workers, women, migrants suffering most </a:t>
            </a:r>
            <a:r>
              <a:rPr lang="en-US" dirty="0">
                <a:sym typeface="Wingdings" panose="05000000000000000000" pitchFamily="2" charset="2"/>
              </a:rPr>
              <a:t> the “new working class” (Harvey 2020)</a:t>
            </a:r>
            <a:r>
              <a:rPr lang="en-US" dirty="0"/>
              <a:t>. </a:t>
            </a:r>
          </a:p>
          <a:p>
            <a:pPr marL="514350" indent="-514350">
              <a:buFont typeface="+mj-lt"/>
              <a:buAutoNum type="arabicPeriod"/>
            </a:pPr>
            <a:r>
              <a:rPr lang="en-US" dirty="0"/>
              <a:t>The pandemic experiences influence the ways in which individuals and groups define their working experiences, thus influence the “symbolic boundaries of work” </a:t>
            </a:r>
            <a:r>
              <a:rPr lang="en-US" dirty="0">
                <a:sym typeface="Wingdings" panose="05000000000000000000" pitchFamily="2" charset="2"/>
              </a:rPr>
              <a:t> for instance: the “normalization” of remote work and (further) redefinition of home/work divide; the emergence of the discourse of “essential work” (as opposed to “bullshit jobs” (</a:t>
            </a:r>
            <a:r>
              <a:rPr lang="en-US" dirty="0" err="1">
                <a:sym typeface="Wingdings" panose="05000000000000000000" pitchFamily="2" charset="2"/>
              </a:rPr>
              <a:t>Graeber</a:t>
            </a:r>
            <a:r>
              <a:rPr lang="en-US" dirty="0">
                <a:sym typeface="Wingdings" panose="05000000000000000000" pitchFamily="2" charset="2"/>
              </a:rPr>
              <a:t>); </a:t>
            </a:r>
            <a:r>
              <a:rPr lang="en-US" dirty="0"/>
              <a:t> </a:t>
            </a:r>
          </a:p>
          <a:p>
            <a:pPr marL="514350" indent="-514350">
              <a:buFont typeface="+mj-lt"/>
              <a:buAutoNum type="arabicPeriod"/>
            </a:pPr>
            <a:r>
              <a:rPr lang="en-US" dirty="0"/>
              <a:t>The (post)pandemic conditions also influence the relationship between the social and symbolic boundaries of work: both available resources (social boundaries) and the ways of defining work during pandemic (symbolic boundaries) will influence the definitions of post-pandemic working lives. </a:t>
            </a:r>
            <a:endParaRPr lang="pl-PL" dirty="0"/>
          </a:p>
        </p:txBody>
      </p:sp>
    </p:spTree>
    <p:extLst>
      <p:ext uri="{BB962C8B-B14F-4D97-AF65-F5344CB8AC3E}">
        <p14:creationId xmlns:p14="http://schemas.microsoft.com/office/powerpoint/2010/main" val="3114421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en-GB" dirty="0"/>
              <a:t>Unequal experience of remote work (EU-27)</a:t>
            </a:r>
            <a:endParaRPr lang="pl-PL" dirty="0"/>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203233920"/>
              </p:ext>
            </p:extLst>
          </p:nvPr>
        </p:nvGraphicFramePr>
        <p:xfrm>
          <a:off x="838199" y="1825625"/>
          <a:ext cx="10162309" cy="1816273"/>
        </p:xfrm>
        <a:graphic>
          <a:graphicData uri="http://schemas.openxmlformats.org/drawingml/2006/table">
            <a:tbl>
              <a:tblPr firstRow="1" bandRow="1">
                <a:tableStyleId>{5C22544A-7EE6-4342-B048-85BDC9FD1C3A}</a:tableStyleId>
              </a:tblPr>
              <a:tblGrid>
                <a:gridCol w="5045365">
                  <a:extLst>
                    <a:ext uri="{9D8B030D-6E8A-4147-A177-3AD203B41FA5}">
                      <a16:colId xmlns:a16="http://schemas.microsoft.com/office/drawing/2014/main" val="3371251614"/>
                    </a:ext>
                  </a:extLst>
                </a:gridCol>
                <a:gridCol w="2312978">
                  <a:extLst>
                    <a:ext uri="{9D8B030D-6E8A-4147-A177-3AD203B41FA5}">
                      <a16:colId xmlns:a16="http://schemas.microsoft.com/office/drawing/2014/main" val="3579633542"/>
                    </a:ext>
                  </a:extLst>
                </a:gridCol>
                <a:gridCol w="2803966">
                  <a:extLst>
                    <a:ext uri="{9D8B030D-6E8A-4147-A177-3AD203B41FA5}">
                      <a16:colId xmlns:a16="http://schemas.microsoft.com/office/drawing/2014/main" val="1669488525"/>
                    </a:ext>
                  </a:extLst>
                </a:gridCol>
              </a:tblGrid>
              <a:tr h="370840">
                <a:tc>
                  <a:txBody>
                    <a:bodyPr/>
                    <a:lstStyle/>
                    <a:p>
                      <a:endParaRPr lang="pl-P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Summer 2020</a:t>
                      </a:r>
                    </a:p>
                  </a:txBody>
                  <a:tcPr/>
                </a:tc>
                <a:tc>
                  <a:txBody>
                    <a:bodyPr/>
                    <a:lstStyle/>
                    <a:p>
                      <a:r>
                        <a:rPr lang="en-GB" dirty="0"/>
                        <a:t>Spring 2021</a:t>
                      </a:r>
                    </a:p>
                  </a:txBody>
                  <a:tcPr/>
                </a:tc>
                <a:extLst>
                  <a:ext uri="{0D108BD9-81ED-4DB2-BD59-A6C34878D82A}">
                    <a16:rowId xmlns:a16="http://schemas.microsoft.com/office/drawing/2014/main" val="1599321296"/>
                  </a:ext>
                </a:extLst>
              </a:tr>
              <a:tr h="434513">
                <a:tc>
                  <a:txBody>
                    <a:bodyPr/>
                    <a:lstStyle/>
                    <a:p>
                      <a:r>
                        <a:rPr lang="en-GB" dirty="0"/>
                        <a:t>Home only</a:t>
                      </a:r>
                      <a:endParaRPr lang="pl-PL" dirty="0"/>
                    </a:p>
                  </a:txBody>
                  <a:tcPr/>
                </a:tc>
                <a:tc>
                  <a:txBody>
                    <a:bodyPr/>
                    <a:lstStyle/>
                    <a:p>
                      <a:r>
                        <a:rPr lang="en-GB" dirty="0"/>
                        <a:t>34%</a:t>
                      </a:r>
                      <a:endParaRPr lang="pl-PL" dirty="0"/>
                    </a:p>
                  </a:txBody>
                  <a:tcPr/>
                </a:tc>
                <a:tc>
                  <a:txBody>
                    <a:bodyPr/>
                    <a:lstStyle/>
                    <a:p>
                      <a:r>
                        <a:rPr lang="en-GB" dirty="0"/>
                        <a:t>24%</a:t>
                      </a:r>
                      <a:endParaRPr lang="pl-PL" dirty="0"/>
                    </a:p>
                  </a:txBody>
                  <a:tcPr/>
                </a:tc>
                <a:extLst>
                  <a:ext uri="{0D108BD9-81ED-4DB2-BD59-A6C34878D82A}">
                    <a16:rowId xmlns:a16="http://schemas.microsoft.com/office/drawing/2014/main" val="3365867"/>
                  </a:ext>
                </a:extLst>
              </a:tr>
              <a:tr h="370840">
                <a:tc>
                  <a:txBody>
                    <a:bodyPr/>
                    <a:lstStyle/>
                    <a:p>
                      <a:r>
                        <a:rPr lang="en-US" sz="1800" b="0" i="0" u="none" strike="noStrike" kern="1200" baseline="0" dirty="0">
                          <a:solidFill>
                            <a:schemeClr val="dk1"/>
                          </a:solidFill>
                          <a:latin typeface="+mn-lt"/>
                          <a:ea typeface="+mn-ea"/>
                          <a:cs typeface="+mn-cs"/>
                        </a:rPr>
                        <a:t>Combination of home and employer’s </a:t>
                      </a:r>
                      <a:r>
                        <a:rPr lang="pl-PL" sz="1800" b="0" i="0" u="none" strike="noStrike" kern="1200" baseline="0" dirty="0" err="1">
                          <a:solidFill>
                            <a:schemeClr val="dk1"/>
                          </a:solidFill>
                          <a:latin typeface="+mn-lt"/>
                          <a:ea typeface="+mn-ea"/>
                          <a:cs typeface="+mn-cs"/>
                        </a:rPr>
                        <a:t>premises</a:t>
                      </a:r>
                      <a:r>
                        <a:rPr lang="pl-PL" sz="1800" b="0" i="0" u="none" strike="noStrike" kern="1200" baseline="0" dirty="0">
                          <a:solidFill>
                            <a:schemeClr val="dk1"/>
                          </a:solidFill>
                          <a:latin typeface="+mn-lt"/>
                          <a:ea typeface="+mn-ea"/>
                          <a:cs typeface="+mn-cs"/>
                        </a:rPr>
                        <a:t>/</a:t>
                      </a:r>
                      <a:r>
                        <a:rPr lang="en-GB" sz="1800" b="0" i="0" u="none" strike="noStrike" kern="1200" baseline="0" dirty="0">
                          <a:solidFill>
                            <a:schemeClr val="dk1"/>
                          </a:solidFill>
                          <a:latin typeface="+mn-lt"/>
                          <a:ea typeface="+mn-ea"/>
                          <a:cs typeface="+mn-cs"/>
                        </a:rPr>
                        <a:t> </a:t>
                      </a:r>
                      <a:r>
                        <a:rPr lang="pl-PL" sz="1800" b="0" i="0" u="none" strike="noStrike" kern="1200" baseline="0" dirty="0" err="1">
                          <a:solidFill>
                            <a:schemeClr val="dk1"/>
                          </a:solidFill>
                          <a:latin typeface="+mn-lt"/>
                          <a:ea typeface="+mn-ea"/>
                          <a:cs typeface="+mn-cs"/>
                        </a:rPr>
                        <a:t>other</a:t>
                      </a:r>
                      <a:r>
                        <a:rPr lang="pl-PL" sz="1800" b="0" i="0" u="none" strike="noStrike" kern="1200" baseline="0" dirty="0">
                          <a:solidFill>
                            <a:schemeClr val="dk1"/>
                          </a:solidFill>
                          <a:latin typeface="+mn-lt"/>
                          <a:ea typeface="+mn-ea"/>
                          <a:cs typeface="+mn-cs"/>
                        </a:rPr>
                        <a:t> </a:t>
                      </a:r>
                      <a:r>
                        <a:rPr lang="pl-PL" sz="1800" b="0" i="0" u="none" strike="noStrike" kern="1200" baseline="0" dirty="0" err="1">
                          <a:solidFill>
                            <a:schemeClr val="dk1"/>
                          </a:solidFill>
                          <a:latin typeface="+mn-lt"/>
                          <a:ea typeface="+mn-ea"/>
                          <a:cs typeface="+mn-cs"/>
                        </a:rPr>
                        <a:t>locations</a:t>
                      </a:r>
                      <a:endParaRPr lang="pl-PL" b="0" dirty="0"/>
                    </a:p>
                  </a:txBody>
                  <a:tcPr/>
                </a:tc>
                <a:tc>
                  <a:txBody>
                    <a:bodyPr/>
                    <a:lstStyle/>
                    <a:p>
                      <a:r>
                        <a:rPr lang="en-GB" dirty="0"/>
                        <a:t>14%</a:t>
                      </a:r>
                      <a:endParaRPr lang="pl-PL" dirty="0"/>
                    </a:p>
                  </a:txBody>
                  <a:tcPr/>
                </a:tc>
                <a:tc>
                  <a:txBody>
                    <a:bodyPr/>
                    <a:lstStyle/>
                    <a:p>
                      <a:r>
                        <a:rPr lang="en-GB" dirty="0"/>
                        <a:t>18%</a:t>
                      </a:r>
                      <a:endParaRPr lang="pl-PL" dirty="0"/>
                    </a:p>
                  </a:txBody>
                  <a:tcPr/>
                </a:tc>
                <a:extLst>
                  <a:ext uri="{0D108BD9-81ED-4DB2-BD59-A6C34878D82A}">
                    <a16:rowId xmlns:a16="http://schemas.microsoft.com/office/drawing/2014/main" val="1482121426"/>
                  </a:ext>
                </a:extLst>
              </a:tr>
              <a:tr h="370840">
                <a:tc>
                  <a:txBody>
                    <a:bodyPr/>
                    <a:lstStyle/>
                    <a:p>
                      <a:r>
                        <a:rPr lang="pl-PL" sz="1800" b="0" i="0" u="none" strike="noStrike" kern="1200" baseline="0" dirty="0" err="1">
                          <a:solidFill>
                            <a:schemeClr val="dk1"/>
                          </a:solidFill>
                          <a:latin typeface="+mn-lt"/>
                          <a:ea typeface="+mn-ea"/>
                          <a:cs typeface="+mn-cs"/>
                        </a:rPr>
                        <a:t>Employer’s</a:t>
                      </a:r>
                      <a:r>
                        <a:rPr lang="pl-PL" sz="1800" b="0" i="0" u="none" strike="noStrike" kern="1200" baseline="0" dirty="0">
                          <a:solidFill>
                            <a:schemeClr val="dk1"/>
                          </a:solidFill>
                          <a:latin typeface="+mn-lt"/>
                          <a:ea typeface="+mn-ea"/>
                          <a:cs typeface="+mn-cs"/>
                        </a:rPr>
                        <a:t> </a:t>
                      </a:r>
                      <a:r>
                        <a:rPr lang="pl-PL" sz="1800" b="0" i="0" u="none" strike="noStrike" kern="1200" baseline="0" dirty="0" err="1">
                          <a:solidFill>
                            <a:schemeClr val="dk1"/>
                          </a:solidFill>
                          <a:latin typeface="+mn-lt"/>
                          <a:ea typeface="+mn-ea"/>
                          <a:cs typeface="+mn-cs"/>
                        </a:rPr>
                        <a:t>premises</a:t>
                      </a:r>
                      <a:r>
                        <a:rPr lang="pl-PL" sz="1800" b="0" i="0" u="none" strike="noStrike" kern="1200" baseline="0" dirty="0">
                          <a:solidFill>
                            <a:schemeClr val="dk1"/>
                          </a:solidFill>
                          <a:latin typeface="+mn-lt"/>
                          <a:ea typeface="+mn-ea"/>
                          <a:cs typeface="+mn-cs"/>
                        </a:rPr>
                        <a:t>/</a:t>
                      </a:r>
                      <a:r>
                        <a:rPr lang="pl-PL" sz="1800" b="0" i="0" u="none" strike="noStrike" kern="1200" baseline="0" dirty="0" err="1">
                          <a:solidFill>
                            <a:schemeClr val="dk1"/>
                          </a:solidFill>
                          <a:latin typeface="+mn-lt"/>
                          <a:ea typeface="+mn-ea"/>
                          <a:cs typeface="+mn-cs"/>
                        </a:rPr>
                        <a:t>other</a:t>
                      </a:r>
                      <a:r>
                        <a:rPr lang="pl-PL" sz="1800" b="0" i="0" u="none" strike="noStrike" kern="1200" baseline="0" dirty="0">
                          <a:solidFill>
                            <a:schemeClr val="dk1"/>
                          </a:solidFill>
                          <a:latin typeface="+mn-lt"/>
                          <a:ea typeface="+mn-ea"/>
                          <a:cs typeface="+mn-cs"/>
                        </a:rPr>
                        <a:t> </a:t>
                      </a:r>
                      <a:r>
                        <a:rPr lang="pl-PL" sz="1800" b="0" i="0" u="none" strike="noStrike" kern="1200" baseline="0" dirty="0" err="1">
                          <a:solidFill>
                            <a:schemeClr val="dk1"/>
                          </a:solidFill>
                          <a:latin typeface="+mn-lt"/>
                          <a:ea typeface="+mn-ea"/>
                          <a:cs typeface="+mn-cs"/>
                        </a:rPr>
                        <a:t>locations</a:t>
                      </a:r>
                      <a:r>
                        <a:rPr lang="en-GB" sz="1800" b="0" i="0" u="none" strike="noStrike" kern="1200" baseline="0" dirty="0">
                          <a:solidFill>
                            <a:schemeClr val="dk1"/>
                          </a:solidFill>
                          <a:latin typeface="+mn-lt"/>
                          <a:ea typeface="+mn-ea"/>
                          <a:cs typeface="+mn-cs"/>
                        </a:rPr>
                        <a:t> </a:t>
                      </a:r>
                      <a:r>
                        <a:rPr lang="pl-PL" sz="1800" b="0" i="0" u="none" strike="noStrike" kern="1200" baseline="0" dirty="0" err="1">
                          <a:solidFill>
                            <a:schemeClr val="dk1"/>
                          </a:solidFill>
                          <a:latin typeface="+mn-lt"/>
                          <a:ea typeface="+mn-ea"/>
                          <a:cs typeface="+mn-cs"/>
                        </a:rPr>
                        <a:t>only</a:t>
                      </a:r>
                      <a:endParaRPr lang="pl-PL" b="0" dirty="0"/>
                    </a:p>
                  </a:txBody>
                  <a:tcPr/>
                </a:tc>
                <a:tc>
                  <a:txBody>
                    <a:bodyPr/>
                    <a:lstStyle/>
                    <a:p>
                      <a:r>
                        <a:rPr lang="en-GB" dirty="0"/>
                        <a:t>52%</a:t>
                      </a:r>
                      <a:endParaRPr lang="pl-PL" dirty="0"/>
                    </a:p>
                  </a:txBody>
                  <a:tcPr/>
                </a:tc>
                <a:tc>
                  <a:txBody>
                    <a:bodyPr/>
                    <a:lstStyle/>
                    <a:p>
                      <a:r>
                        <a:rPr lang="en-GB" dirty="0"/>
                        <a:t>59%</a:t>
                      </a:r>
                      <a:endParaRPr lang="pl-PL" dirty="0"/>
                    </a:p>
                  </a:txBody>
                  <a:tcPr/>
                </a:tc>
                <a:extLst>
                  <a:ext uri="{0D108BD9-81ED-4DB2-BD59-A6C34878D82A}">
                    <a16:rowId xmlns:a16="http://schemas.microsoft.com/office/drawing/2014/main" val="2649571123"/>
                  </a:ext>
                </a:extLst>
              </a:tr>
            </a:tbl>
          </a:graphicData>
        </a:graphic>
      </p:graphicFrame>
      <p:sp>
        <p:nvSpPr>
          <p:cNvPr id="5" name="Prostokąt 4"/>
          <p:cNvSpPr/>
          <p:nvPr/>
        </p:nvSpPr>
        <p:spPr>
          <a:xfrm>
            <a:off x="838199" y="5802899"/>
            <a:ext cx="9774383" cy="307777"/>
          </a:xfrm>
          <a:prstGeom prst="rect">
            <a:avLst/>
          </a:prstGeom>
        </p:spPr>
        <p:txBody>
          <a:bodyPr wrap="square">
            <a:spAutoFit/>
          </a:bodyPr>
          <a:lstStyle/>
          <a:p>
            <a:r>
              <a:rPr lang="en-US" sz="1400" dirty="0">
                <a:latin typeface="SourceSansPro-SemiBold"/>
              </a:rPr>
              <a:t>Source: </a:t>
            </a:r>
            <a:r>
              <a:rPr lang="en-US" sz="1400" dirty="0" err="1">
                <a:latin typeface="SourceSansPro-SemiBold"/>
              </a:rPr>
              <a:t>Eurofound</a:t>
            </a:r>
            <a:r>
              <a:rPr lang="en-US" sz="1400" dirty="0">
                <a:latin typeface="SourceSansPro-SemiBold"/>
              </a:rPr>
              <a:t>, Living, working and COVID-19 (Update April 2021), https://www.eurofound.europa.eu/data/covid-19</a:t>
            </a:r>
          </a:p>
        </p:txBody>
      </p:sp>
    </p:spTree>
    <p:extLst>
      <p:ext uri="{BB962C8B-B14F-4D97-AF65-F5344CB8AC3E}">
        <p14:creationId xmlns:p14="http://schemas.microsoft.com/office/powerpoint/2010/main" val="724984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1818" y="365125"/>
            <a:ext cx="10891982" cy="1722293"/>
          </a:xfrm>
        </p:spPr>
        <p:txBody>
          <a:bodyPr>
            <a:normAutofit/>
          </a:bodyPr>
          <a:lstStyle/>
          <a:p>
            <a:r>
              <a:rPr lang="en-US" dirty="0"/>
              <a:t>Education: the remote work boundaries</a:t>
            </a:r>
            <a:br>
              <a:rPr lang="pl-PL" dirty="0"/>
            </a:br>
            <a:endParaRPr lang="pl-PL" dirty="0"/>
          </a:p>
        </p:txBody>
      </p:sp>
      <p:sp>
        <p:nvSpPr>
          <p:cNvPr id="3" name="Symbol zastępczy zawartości 2"/>
          <p:cNvSpPr>
            <a:spLocks noGrp="1"/>
          </p:cNvSpPr>
          <p:nvPr>
            <p:ph idx="1"/>
          </p:nvPr>
        </p:nvSpPr>
        <p:spPr>
          <a:xfrm>
            <a:off x="461818" y="1422400"/>
            <a:ext cx="10891982" cy="4754563"/>
          </a:xfrm>
        </p:spPr>
        <p:txBody>
          <a:bodyPr>
            <a:normAutofit fontScale="92500" lnSpcReduction="20000"/>
          </a:bodyPr>
          <a:lstStyle/>
          <a:p>
            <a:r>
              <a:rPr lang="en-GB" dirty="0"/>
              <a:t>Accelerated, mass and unprecedented shift towards online teaching</a:t>
            </a:r>
          </a:p>
          <a:p>
            <a:pPr lvl="1"/>
            <a:r>
              <a:rPr lang="en-GB" dirty="0"/>
              <a:t>Limited legal, organisational and technological preparation - “reconnaissance in combat”; no legal regulations of remote work; </a:t>
            </a:r>
          </a:p>
          <a:p>
            <a:pPr lvl="1"/>
            <a:r>
              <a:rPr lang="en-GB" dirty="0"/>
              <a:t>86,7% of teachers interviewed by ZNP (n= 18,332) made use of their own equipment for online work; </a:t>
            </a:r>
            <a:r>
              <a:rPr lang="en-US" dirty="0"/>
              <a:t>94% incurred costs related to teaching online </a:t>
            </a:r>
          </a:p>
          <a:p>
            <a:pPr lvl="1"/>
            <a:r>
              <a:rPr lang="en-US" dirty="0"/>
              <a:t>Wage freeze and very limited financial support for some categories of teachers (500 PLN for equipment); no overtime payment  </a:t>
            </a:r>
          </a:p>
          <a:p>
            <a:r>
              <a:rPr lang="en-GB" dirty="0"/>
              <a:t>Social boundaries / inequalities in the educational institutions</a:t>
            </a:r>
          </a:p>
          <a:p>
            <a:pPr lvl="1"/>
            <a:r>
              <a:rPr lang="en-GB" dirty="0"/>
              <a:t>Admin staff vs. teachers; </a:t>
            </a:r>
            <a:r>
              <a:rPr lang="pl-PL" dirty="0"/>
              <a:t>part-</a:t>
            </a:r>
            <a:r>
              <a:rPr lang="pl-PL" dirty="0" err="1"/>
              <a:t>time</a:t>
            </a:r>
            <a:r>
              <a:rPr lang="pl-PL" dirty="0"/>
              <a:t> vs. </a:t>
            </a:r>
            <a:r>
              <a:rPr lang="pl-PL" dirty="0" err="1"/>
              <a:t>full</a:t>
            </a:r>
            <a:r>
              <a:rPr lang="en-GB" dirty="0"/>
              <a:t>-time teachers; teachers at various levels of their careers; female and male teachers’ different situation; </a:t>
            </a:r>
          </a:p>
          <a:p>
            <a:pPr lvl="1"/>
            <a:r>
              <a:rPr lang="en-GB" dirty="0"/>
              <a:t>Various level of access to technical infrastructure for online teaching depending on schools’ location </a:t>
            </a:r>
          </a:p>
          <a:p>
            <a:r>
              <a:rPr lang="en-GB" dirty="0"/>
              <a:t>Symbolic boundaries: redefining home/work divide; coping with psychological strain; identity work on teachers’ professional obligations </a:t>
            </a:r>
          </a:p>
          <a:p>
            <a:r>
              <a:rPr lang="en-GB" dirty="0"/>
              <a:t>Limited protests during pandemic: loyalty rather than voice and exit</a:t>
            </a:r>
            <a:endParaRPr lang="pl-PL" dirty="0"/>
          </a:p>
        </p:txBody>
      </p:sp>
    </p:spTree>
    <p:extLst>
      <p:ext uri="{BB962C8B-B14F-4D97-AF65-F5344CB8AC3E}">
        <p14:creationId xmlns:p14="http://schemas.microsoft.com/office/powerpoint/2010/main" val="2452115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D665C104-A0B2-4460-A8EC-3D6BF8ECC488}"/>
              </a:ext>
            </a:extLst>
          </p:cNvPr>
          <p:cNvSpPr>
            <a:spLocks noGrp="1"/>
          </p:cNvSpPr>
          <p:nvPr>
            <p:ph idx="1"/>
          </p:nvPr>
        </p:nvSpPr>
        <p:spPr>
          <a:xfrm>
            <a:off x="298415" y="1145308"/>
            <a:ext cx="11595169" cy="5563739"/>
          </a:xfrm>
        </p:spPr>
        <p:txBody>
          <a:bodyPr>
            <a:normAutofit/>
          </a:bodyPr>
          <a:lstStyle/>
          <a:p>
            <a:r>
              <a:rPr lang="en-US" sz="2400" dirty="0">
                <a:latin typeface="Calibri" panose="020F0502020204030204" pitchFamily="34" charset="0"/>
                <a:ea typeface="Times New Roman" panose="02020603050405020304" pitchFamily="18" charset="0"/>
                <a:cs typeface="Times New Roman" panose="02020603050405020304" pitchFamily="18" charset="0"/>
              </a:rPr>
              <a:t>Poland as one of attractive destinations for logistics </a:t>
            </a:r>
            <a:r>
              <a:rPr lang="en-US" sz="2400" dirty="0" err="1">
                <a:latin typeface="Calibri" panose="020F0502020204030204" pitchFamily="34" charset="0"/>
                <a:ea typeface="Times New Roman" panose="02020603050405020304" pitchFamily="18" charset="0"/>
                <a:cs typeface="Times New Roman" panose="02020603050405020304" pitchFamily="18" charset="0"/>
              </a:rPr>
              <a:t>centres</a:t>
            </a:r>
            <a:r>
              <a:rPr lang="en-US" sz="2400" dirty="0">
                <a:latin typeface="Calibri" panose="020F0502020204030204" pitchFamily="34" charset="0"/>
                <a:ea typeface="Times New Roman" panose="02020603050405020304" pitchFamily="18" charset="0"/>
                <a:cs typeface="Times New Roman" panose="02020603050405020304" pitchFamily="18" charset="0"/>
              </a:rPr>
              <a:t> – due to low wages and geographical location; high level of </a:t>
            </a:r>
            <a:r>
              <a:rPr lang="en-US" sz="2400" dirty="0" err="1">
                <a:latin typeface="Calibri" panose="020F0502020204030204" pitchFamily="34" charset="0"/>
                <a:ea typeface="Times New Roman" panose="02020603050405020304" pitchFamily="18" charset="0"/>
                <a:cs typeface="Times New Roman" panose="02020603050405020304" pitchFamily="18" charset="0"/>
              </a:rPr>
              <a:t>precarity</a:t>
            </a:r>
            <a:r>
              <a:rPr lang="en-US" sz="2400" dirty="0">
                <a:latin typeface="Calibri" panose="020F0502020204030204" pitchFamily="34" charset="0"/>
                <a:ea typeface="Times New Roman" panose="02020603050405020304" pitchFamily="18" charset="0"/>
                <a:cs typeface="Times New Roman" panose="02020603050405020304" pitchFamily="18" charset="0"/>
              </a:rPr>
              <a:t> (</a:t>
            </a:r>
            <a:r>
              <a:rPr lang="en-US" sz="2400" dirty="0" err="1">
                <a:latin typeface="Calibri" panose="020F0502020204030204" pitchFamily="34" charset="0"/>
                <a:ea typeface="Times New Roman" panose="02020603050405020304" pitchFamily="18" charset="0"/>
                <a:cs typeface="Times New Roman" panose="02020603050405020304" pitchFamily="18" charset="0"/>
              </a:rPr>
              <a:t>Owczarek</a:t>
            </a:r>
            <a:r>
              <a:rPr lang="en-US" sz="2400" dirty="0">
                <a:latin typeface="Calibri" panose="020F0502020204030204" pitchFamily="34" charset="0"/>
                <a:ea typeface="Times New Roman" panose="02020603050405020304" pitchFamily="18" charset="0"/>
                <a:cs typeface="Times New Roman" panose="02020603050405020304" pitchFamily="18" charset="0"/>
              </a:rPr>
              <a:t>, </a:t>
            </a:r>
            <a:r>
              <a:rPr lang="en-US" sz="2400" dirty="0" err="1">
                <a:latin typeface="Calibri" panose="020F0502020204030204" pitchFamily="34" charset="0"/>
                <a:ea typeface="Times New Roman" panose="02020603050405020304" pitchFamily="18" charset="0"/>
                <a:cs typeface="Times New Roman" panose="02020603050405020304" pitchFamily="18" charset="0"/>
              </a:rPr>
              <a:t>Ch</a:t>
            </a:r>
            <a:r>
              <a:rPr lang="pl-PL" sz="2400" dirty="0" err="1">
                <a:latin typeface="Calibri" panose="020F0502020204030204" pitchFamily="34" charset="0"/>
                <a:ea typeface="Times New Roman" panose="02020603050405020304" pitchFamily="18" charset="0"/>
                <a:cs typeface="Times New Roman" panose="02020603050405020304" pitchFamily="18" charset="0"/>
              </a:rPr>
              <a:t>ełstowska</a:t>
            </a:r>
            <a:r>
              <a:rPr lang="pl-PL" sz="2400" dirty="0">
                <a:latin typeface="Calibri" panose="020F0502020204030204" pitchFamily="34" charset="0"/>
                <a:ea typeface="Times New Roman" panose="02020603050405020304" pitchFamily="18" charset="0"/>
                <a:cs typeface="Times New Roman" panose="02020603050405020304" pitchFamily="18" charset="0"/>
              </a:rPr>
              <a:t> 2016)</a:t>
            </a:r>
            <a:endParaRPr lang="en-US" sz="2400" dirty="0">
              <a:latin typeface="Calibri" panose="020F0502020204030204" pitchFamily="34" charset="0"/>
              <a:ea typeface="Times New Roman" panose="02020603050405020304" pitchFamily="18" charset="0"/>
              <a:cs typeface="Times New Roman" panose="02020603050405020304" pitchFamily="18" charset="0"/>
            </a:endParaRPr>
          </a:p>
          <a:p>
            <a:r>
              <a:rPr lang="en-US" sz="2400" dirty="0">
                <a:latin typeface="Calibri" panose="020F0502020204030204" pitchFamily="34" charset="0"/>
                <a:ea typeface="Calibri" panose="020F0502020204030204" pitchFamily="34" charset="0"/>
                <a:cs typeface="Times New Roman" panose="02020603050405020304" pitchFamily="18" charset="0"/>
              </a:rPr>
              <a:t>The COVID pandemic has accentuated pre-existing social boundaries: the case of Amazon</a:t>
            </a:r>
          </a:p>
          <a:p>
            <a:pPr lvl="1"/>
            <a:r>
              <a:rPr lang="en-US" sz="2000" dirty="0">
                <a:latin typeface="Calibri" panose="020F0502020204030204" pitchFamily="34" charset="0"/>
                <a:ea typeface="Calibri" panose="020F0502020204030204" pitchFamily="34" charset="0"/>
                <a:cs typeface="Times New Roman" panose="02020603050405020304" pitchFamily="18" charset="0"/>
              </a:rPr>
              <a:t>earlier trends of work precarisation in the company and across entire logistic chain (increase in TWAs)</a:t>
            </a:r>
          </a:p>
          <a:p>
            <a:pPr lvl="1"/>
            <a:r>
              <a:rPr lang="en-US" sz="2000" dirty="0">
                <a:latin typeface="Calibri" panose="020F0502020204030204" pitchFamily="34" charset="0"/>
                <a:ea typeface="Calibri" panose="020F0502020204030204" pitchFamily="34" charset="0"/>
                <a:cs typeface="Times New Roman" panose="02020603050405020304" pitchFamily="18" charset="0"/>
              </a:rPr>
              <a:t>class, gender and ethnicity as the main dimensions of the divisions in the firm </a:t>
            </a:r>
          </a:p>
          <a:p>
            <a:pPr lvl="1"/>
            <a:r>
              <a:rPr lang="en-US" sz="2000" dirty="0">
                <a:latin typeface="Calibri" panose="020F0502020204030204" pitchFamily="34" charset="0"/>
                <a:ea typeface="Calibri" panose="020F0502020204030204" pitchFamily="34" charset="0"/>
                <a:cs typeface="Times New Roman" panose="02020603050405020304" pitchFamily="18" charset="0"/>
              </a:rPr>
              <a:t>high level of remote control – TOT (time off tasks system replacing ADAPT system);</a:t>
            </a:r>
          </a:p>
          <a:p>
            <a:r>
              <a:rPr lang="en-US" sz="2400" dirty="0">
                <a:latin typeface="Calibri" panose="020F0502020204030204" pitchFamily="34" charset="0"/>
                <a:ea typeface="Calibri" panose="020F0502020204030204" pitchFamily="34" charset="0"/>
                <a:cs typeface="Times New Roman" panose="02020603050405020304" pitchFamily="18" charset="0"/>
              </a:rPr>
              <a:t>The pandemic as the moment of the redefinition of symbolic boundaries of work</a:t>
            </a:r>
          </a:p>
          <a:p>
            <a:pPr lvl="1"/>
            <a:r>
              <a:rPr lang="en-US" sz="2100" dirty="0">
                <a:latin typeface="Calibri" panose="020F0502020204030204" pitchFamily="34" charset="0"/>
                <a:ea typeface="Calibri" panose="020F0502020204030204" pitchFamily="34" charset="0"/>
                <a:cs typeface="Times New Roman" panose="02020603050405020304" pitchFamily="18" charset="0"/>
              </a:rPr>
              <a:t>Unions moving from demands to close logistic </a:t>
            </a:r>
            <a:r>
              <a:rPr lang="en-US" sz="2100" dirty="0" err="1">
                <a:latin typeface="Calibri" panose="020F0502020204030204" pitchFamily="34" charset="0"/>
                <a:ea typeface="Calibri" panose="020F0502020204030204" pitchFamily="34" charset="0"/>
                <a:cs typeface="Times New Roman" panose="02020603050405020304" pitchFamily="18" charset="0"/>
              </a:rPr>
              <a:t>centres</a:t>
            </a:r>
            <a:r>
              <a:rPr lang="en-US" sz="2100" dirty="0">
                <a:latin typeface="Calibri" panose="020F0502020204030204" pitchFamily="34" charset="0"/>
                <a:ea typeface="Calibri" panose="020F0502020204030204" pitchFamily="34" charset="0"/>
                <a:cs typeface="Times New Roman" panose="02020603050405020304" pitchFamily="18" charset="0"/>
              </a:rPr>
              <a:t> to making use of the discourse of ‘essential work’ to increase pressure by unions and achieve tangible gains (e.g. </a:t>
            </a:r>
            <a:r>
              <a:rPr lang="en-US" sz="2100" dirty="0" err="1">
                <a:latin typeface="Calibri" panose="020F0502020204030204" pitchFamily="34" charset="0"/>
                <a:ea typeface="Calibri" panose="020F0502020204030204" pitchFamily="34" charset="0"/>
                <a:cs typeface="Times New Roman" panose="02020603050405020304" pitchFamily="18" charset="0"/>
              </a:rPr>
              <a:t>Covid</a:t>
            </a:r>
            <a:r>
              <a:rPr lang="en-US" sz="2100" dirty="0">
                <a:latin typeface="Calibri" panose="020F0502020204030204" pitchFamily="34" charset="0"/>
                <a:ea typeface="Calibri" panose="020F0502020204030204" pitchFamily="34" charset="0"/>
                <a:cs typeface="Times New Roman" panose="02020603050405020304" pitchFamily="18" charset="0"/>
              </a:rPr>
              <a:t> bonus)</a:t>
            </a:r>
          </a:p>
          <a:p>
            <a:pPr lvl="1"/>
            <a:r>
              <a:rPr lang="en-US" sz="2100" dirty="0">
                <a:latin typeface="Calibri" panose="020F0502020204030204" pitchFamily="34" charset="0"/>
                <a:ea typeface="Calibri" panose="020F0502020204030204" pitchFamily="34" charset="0"/>
                <a:cs typeface="Times New Roman" panose="02020603050405020304" pitchFamily="18" charset="0"/>
              </a:rPr>
              <a:t>The discourse of essential work is taken over by the company (workers labelled as “heroes”)</a:t>
            </a:r>
          </a:p>
          <a:p>
            <a:pPr>
              <a:lnSpc>
                <a:spcPct val="100000"/>
              </a:lnSpc>
              <a:spcBef>
                <a:spcPts val="0"/>
              </a:spcBef>
            </a:pPr>
            <a:r>
              <a:rPr lang="en-US" sz="2400" dirty="0">
                <a:latin typeface="Calibri" panose="020F0502020204030204" pitchFamily="34" charset="0"/>
                <a:ea typeface="Calibri" panose="020F0502020204030204" pitchFamily="34" charset="0"/>
                <a:cs typeface="Times New Roman" panose="02020603050405020304" pitchFamily="18" charset="0"/>
              </a:rPr>
              <a:t>Crucial role of international solidarity (Amazon Workers’ International) and new forms of protests (“vest protest” during Black Friday; blocking delivery of goods in the logistic </a:t>
            </a:r>
            <a:r>
              <a:rPr lang="en-US" sz="2400" dirty="0" err="1">
                <a:latin typeface="Calibri" panose="020F0502020204030204" pitchFamily="34" charset="0"/>
                <a:ea typeface="Calibri" panose="020F0502020204030204" pitchFamily="34" charset="0"/>
                <a:cs typeface="Times New Roman" panose="02020603050405020304" pitchFamily="18" charset="0"/>
              </a:rPr>
              <a:t>centres</a:t>
            </a:r>
            <a:r>
              <a:rPr lang="en-US" sz="2400" dirty="0">
                <a:latin typeface="Calibri" panose="020F0502020204030204" pitchFamily="34" charset="0"/>
                <a:ea typeface="Calibri" panose="020F0502020204030204" pitchFamily="34" charset="0"/>
                <a:cs typeface="Times New Roman" panose="02020603050405020304" pitchFamily="18" charset="0"/>
              </a:rPr>
              <a:t>; global letter campaign of unions and MPs to Jeff Bezos; walk outs</a:t>
            </a:r>
          </a:p>
          <a:p>
            <a:pPr>
              <a:lnSpc>
                <a:spcPct val="100000"/>
              </a:lnSpc>
              <a:spcBef>
                <a:spcPts val="0"/>
              </a:spcBef>
            </a:pPr>
            <a:r>
              <a:rPr lang="en-US" sz="2400" dirty="0">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The voice (protest) and exit (high turnover/TWAs) strategies dominate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sz="1800" dirty="0">
              <a:latin typeface="Calibri" panose="020F0502020204030204" pitchFamily="34" charset="0"/>
              <a:cs typeface="Times New Roman" panose="02020603050405020304" pitchFamily="18" charset="0"/>
            </a:endParaRPr>
          </a:p>
          <a:p>
            <a:endParaRPr lang="en-GB" dirty="0"/>
          </a:p>
        </p:txBody>
      </p:sp>
      <p:sp>
        <p:nvSpPr>
          <p:cNvPr id="4" name="Tytuł 3"/>
          <p:cNvSpPr>
            <a:spLocks noGrp="1"/>
          </p:cNvSpPr>
          <p:nvPr>
            <p:ph type="title"/>
          </p:nvPr>
        </p:nvSpPr>
        <p:spPr>
          <a:xfrm>
            <a:off x="400014" y="150017"/>
            <a:ext cx="11690385" cy="1325563"/>
          </a:xfrm>
        </p:spPr>
        <p:txBody>
          <a:bodyPr>
            <a:normAutofit/>
          </a:bodyPr>
          <a:lstStyle/>
          <a:p>
            <a:r>
              <a:rPr lang="en-US" dirty="0"/>
              <a:t>Logistic </a:t>
            </a:r>
            <a:r>
              <a:rPr lang="en-US" dirty="0" err="1"/>
              <a:t>centres</a:t>
            </a:r>
            <a:r>
              <a:rPr lang="en-GB" dirty="0"/>
              <a:t>: the boundaries of essential work</a:t>
            </a:r>
            <a:endParaRPr lang="pl-PL" dirty="0"/>
          </a:p>
        </p:txBody>
      </p:sp>
    </p:spTree>
    <p:extLst>
      <p:ext uri="{BB962C8B-B14F-4D97-AF65-F5344CB8AC3E}">
        <p14:creationId xmlns:p14="http://schemas.microsoft.com/office/powerpoint/2010/main" val="343477818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9727E5445F6E1444AE0C915021096086" ma:contentTypeVersion="10" ma:contentTypeDescription="Utwórz nowy dokument." ma:contentTypeScope="" ma:versionID="ddc3fcea256dc3c1e5d3902abcfe58bb">
  <xsd:schema xmlns:xsd="http://www.w3.org/2001/XMLSchema" xmlns:xs="http://www.w3.org/2001/XMLSchema" xmlns:p="http://schemas.microsoft.com/office/2006/metadata/properties" xmlns:ns2="6def8458-60a0-4475-9982-0b4b6df69c80" targetNamespace="http://schemas.microsoft.com/office/2006/metadata/properties" ma:root="true" ma:fieldsID="874953db16b56a657a0d096f5f45dfb1" ns2:_="">
    <xsd:import namespace="6def8458-60a0-4475-9982-0b4b6df69c8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ef8458-60a0-4475-9982-0b4b6df69c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BC602DB-2D27-4B8A-81F5-2002006EE4CD}">
  <ds:schemaRefs>
    <ds:schemaRef ds:uri="http://schemas.microsoft.com/sharepoint/v3/contenttype/forms"/>
  </ds:schemaRefs>
</ds:datastoreItem>
</file>

<file path=customXml/itemProps2.xml><?xml version="1.0" encoding="utf-8"?>
<ds:datastoreItem xmlns:ds="http://schemas.openxmlformats.org/officeDocument/2006/customXml" ds:itemID="{A1795A65-20F3-4269-88A7-671F27080E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ef8458-60a0-4475-9982-0b4b6df69c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7A4014C-C469-488F-AA4F-3A02DBE4AFF9}">
  <ds:schemaRef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 ds:uri="http://schemas.microsoft.com/office/2006/documentManagement/types"/>
    <ds:schemaRef ds:uri="http://schemas.openxmlformats.org/package/2006/metadata/core-properties"/>
    <ds:schemaRef ds:uri="6def8458-60a0-4475-9982-0b4b6df69c80"/>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970</TotalTime>
  <Words>2295</Words>
  <Application>Microsoft Office PowerPoint</Application>
  <PresentationFormat>Panoramiczny</PresentationFormat>
  <Paragraphs>147</Paragraphs>
  <Slides>13</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13</vt:i4>
      </vt:variant>
    </vt:vector>
  </HeadingPairs>
  <TitlesOfParts>
    <vt:vector size="18" baseType="lpstr">
      <vt:lpstr>Arial</vt:lpstr>
      <vt:lpstr>Calibri</vt:lpstr>
      <vt:lpstr>Calibri Light</vt:lpstr>
      <vt:lpstr>SourceSansPro-SemiBold</vt:lpstr>
      <vt:lpstr>Motyw pakietu Office</vt:lpstr>
      <vt:lpstr>COVID-19 pandemic and the social boundaries of work: what can we learn so far?</vt:lpstr>
      <vt:lpstr>Overview</vt:lpstr>
      <vt:lpstr>Introduction</vt:lpstr>
      <vt:lpstr>Theoretical background (I)</vt:lpstr>
      <vt:lpstr>Theoretical background (II)</vt:lpstr>
      <vt:lpstr>Hypotheses / arguments </vt:lpstr>
      <vt:lpstr>Unequal experience of remote work (EU-27)</vt:lpstr>
      <vt:lpstr>Education: the remote work boundaries </vt:lpstr>
      <vt:lpstr>Logistic centres: the boundaries of essential work</vt:lpstr>
      <vt:lpstr>Food delivery: the gig work boundaries</vt:lpstr>
      <vt:lpstr>Towards comparison… </vt:lpstr>
      <vt:lpstr>Conclusion</vt:lpstr>
      <vt:lpstr>Selected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Jacek Burski</dc:creator>
  <cp:lastModifiedBy>Jacek Burski</cp:lastModifiedBy>
  <cp:revision>39</cp:revision>
  <dcterms:created xsi:type="dcterms:W3CDTF">2021-05-10T08:22:22Z</dcterms:created>
  <dcterms:modified xsi:type="dcterms:W3CDTF">2021-05-26T14:08:33Z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0x0101009727E5445F6E1444AE0C915021096086</vt:lpwstr>
  </property>
</Properties>
</file>