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94" r:id="rId2"/>
    <p:sldMasterId id="2147483700" r:id="rId3"/>
  </p:sldMasterIdLst>
  <p:notesMasterIdLst>
    <p:notesMasterId r:id="rId19"/>
  </p:notesMasterIdLst>
  <p:handoutMasterIdLst>
    <p:handoutMasterId r:id="rId20"/>
  </p:handoutMasterIdLst>
  <p:sldIdLst>
    <p:sldId id="261" r:id="rId4"/>
    <p:sldId id="296" r:id="rId5"/>
    <p:sldId id="297" r:id="rId6"/>
    <p:sldId id="321" r:id="rId7"/>
    <p:sldId id="299" r:id="rId8"/>
    <p:sldId id="322" r:id="rId9"/>
    <p:sldId id="323" r:id="rId10"/>
    <p:sldId id="308" r:id="rId11"/>
    <p:sldId id="324" r:id="rId12"/>
    <p:sldId id="325" r:id="rId13"/>
    <p:sldId id="328" r:id="rId14"/>
    <p:sldId id="326" r:id="rId15"/>
    <p:sldId id="329" r:id="rId16"/>
    <p:sldId id="327" r:id="rId17"/>
    <p:sldId id="319"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D5D"/>
    <a:srgbClr val="DCE7F0"/>
    <a:srgbClr val="1D8DB0"/>
    <a:srgbClr val="005E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Styl z motywem 2 — Ak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57" autoAdjust="0"/>
    <p:restoredTop sz="93887" autoAdjust="0"/>
  </p:normalViewPr>
  <p:slideViewPr>
    <p:cSldViewPr snapToGrid="0" snapToObjects="1">
      <p:cViewPr varScale="1">
        <p:scale>
          <a:sx n="103" d="100"/>
          <a:sy n="103" d="100"/>
        </p:scale>
        <p:origin x="352" y="176"/>
      </p:cViewPr>
      <p:guideLst/>
    </p:cSldViewPr>
  </p:slideViewPr>
  <p:notesTextViewPr>
    <p:cViewPr>
      <p:scale>
        <a:sx n="125" d="100"/>
        <a:sy n="125" d="100"/>
      </p:scale>
      <p:origin x="0" y="0"/>
    </p:cViewPr>
  </p:notesTextViewPr>
  <p:sorterViewPr>
    <p:cViewPr>
      <p:scale>
        <a:sx n="66" d="100"/>
        <a:sy n="66" d="100"/>
      </p:scale>
      <p:origin x="0" y="0"/>
    </p:cViewPr>
  </p:sorterViewPr>
  <p:notesViewPr>
    <p:cSldViewPr snapToGrid="0" snapToObjects="1">
      <p:cViewPr varScale="1">
        <p:scale>
          <a:sx n="54" d="100"/>
          <a:sy n="54" d="100"/>
        </p:scale>
        <p:origin x="256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591CCF-F6FD-734B-854A-5BC033593B1E}" type="datetimeFigureOut">
              <a:rPr lang="nl-NL" smtClean="0"/>
              <a:t>02-07-2021</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52A6D4-CD3D-5148-8B70-A84796F20135}" type="slidenum">
              <a:rPr lang="nl-NL" smtClean="0"/>
              <a:t>‹#›</a:t>
            </a:fld>
            <a:endParaRPr lang="nl-NL"/>
          </a:p>
        </p:txBody>
      </p:sp>
    </p:spTree>
    <p:extLst>
      <p:ext uri="{BB962C8B-B14F-4D97-AF65-F5344CB8AC3E}">
        <p14:creationId xmlns:p14="http://schemas.microsoft.com/office/powerpoint/2010/main" val="458916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66214-DB21-4647-B5DA-0D17CA592867}" type="datetimeFigureOut">
              <a:rPr lang="nl-NL" smtClean="0"/>
              <a:t>02-07-2021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54E32A-327F-AF4B-8E1F-209FBF93D26D}" type="slidenum">
              <a:rPr lang="nl-NL" smtClean="0"/>
              <a:t>‹#›</a:t>
            </a:fld>
            <a:endParaRPr lang="nl-NL"/>
          </a:p>
        </p:txBody>
      </p:sp>
    </p:spTree>
    <p:extLst>
      <p:ext uri="{BB962C8B-B14F-4D97-AF65-F5344CB8AC3E}">
        <p14:creationId xmlns:p14="http://schemas.microsoft.com/office/powerpoint/2010/main" val="146404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T" dirty="0"/>
          </a:p>
        </p:txBody>
      </p:sp>
      <p:sp>
        <p:nvSpPr>
          <p:cNvPr id="4" name="Symbol zastępczy numeru slajdu 3"/>
          <p:cNvSpPr>
            <a:spLocks noGrp="1"/>
          </p:cNvSpPr>
          <p:nvPr>
            <p:ph type="sldNum" sz="quarter" idx="5"/>
          </p:nvPr>
        </p:nvSpPr>
        <p:spPr/>
        <p:txBody>
          <a:bodyPr/>
          <a:lstStyle/>
          <a:p>
            <a:fld id="{8954E32A-327F-AF4B-8E1F-209FBF93D26D}" type="slidenum">
              <a:rPr lang="nl-NL" smtClean="0"/>
              <a:t>3</a:t>
            </a:fld>
            <a:endParaRPr lang="nl-NL"/>
          </a:p>
        </p:txBody>
      </p:sp>
    </p:spTree>
    <p:extLst>
      <p:ext uri="{BB962C8B-B14F-4D97-AF65-F5344CB8AC3E}">
        <p14:creationId xmlns:p14="http://schemas.microsoft.com/office/powerpoint/2010/main" val="1939010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T" dirty="0"/>
          </a:p>
        </p:txBody>
      </p:sp>
      <p:sp>
        <p:nvSpPr>
          <p:cNvPr id="4" name="Symbol zastępczy numeru slajdu 3"/>
          <p:cNvSpPr>
            <a:spLocks noGrp="1"/>
          </p:cNvSpPr>
          <p:nvPr>
            <p:ph type="sldNum" sz="quarter" idx="5"/>
          </p:nvPr>
        </p:nvSpPr>
        <p:spPr/>
        <p:txBody>
          <a:bodyPr/>
          <a:lstStyle/>
          <a:p>
            <a:fld id="{8954E32A-327F-AF4B-8E1F-209FBF93D26D}" type="slidenum">
              <a:rPr lang="nl-NL" smtClean="0"/>
              <a:t>15</a:t>
            </a:fld>
            <a:endParaRPr lang="nl-NL"/>
          </a:p>
        </p:txBody>
      </p:sp>
    </p:spTree>
    <p:extLst>
      <p:ext uri="{BB962C8B-B14F-4D97-AF65-F5344CB8AC3E}">
        <p14:creationId xmlns:p14="http://schemas.microsoft.com/office/powerpoint/2010/main" val="3788657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T" dirty="0"/>
          </a:p>
        </p:txBody>
      </p:sp>
      <p:sp>
        <p:nvSpPr>
          <p:cNvPr id="4" name="Symbol zastępczy numeru slajdu 3"/>
          <p:cNvSpPr>
            <a:spLocks noGrp="1"/>
          </p:cNvSpPr>
          <p:nvPr>
            <p:ph type="sldNum" sz="quarter" idx="5"/>
          </p:nvPr>
        </p:nvSpPr>
        <p:spPr/>
        <p:txBody>
          <a:bodyPr/>
          <a:lstStyle/>
          <a:p>
            <a:fld id="{8954E32A-327F-AF4B-8E1F-209FBF93D26D}" type="slidenum">
              <a:rPr lang="nl-NL" smtClean="0"/>
              <a:t>4</a:t>
            </a:fld>
            <a:endParaRPr lang="nl-NL"/>
          </a:p>
        </p:txBody>
      </p:sp>
    </p:spTree>
    <p:extLst>
      <p:ext uri="{BB962C8B-B14F-4D97-AF65-F5344CB8AC3E}">
        <p14:creationId xmlns:p14="http://schemas.microsoft.com/office/powerpoint/2010/main" val="3023564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T" dirty="0"/>
          </a:p>
        </p:txBody>
      </p:sp>
      <p:sp>
        <p:nvSpPr>
          <p:cNvPr id="4" name="Symbol zastępczy numeru slajdu 3"/>
          <p:cNvSpPr>
            <a:spLocks noGrp="1"/>
          </p:cNvSpPr>
          <p:nvPr>
            <p:ph type="sldNum" sz="quarter" idx="5"/>
          </p:nvPr>
        </p:nvSpPr>
        <p:spPr/>
        <p:txBody>
          <a:bodyPr/>
          <a:lstStyle/>
          <a:p>
            <a:fld id="{8954E32A-327F-AF4B-8E1F-209FBF93D26D}" type="slidenum">
              <a:rPr lang="nl-NL" smtClean="0"/>
              <a:t>5</a:t>
            </a:fld>
            <a:endParaRPr lang="nl-NL"/>
          </a:p>
        </p:txBody>
      </p:sp>
    </p:spTree>
    <p:extLst>
      <p:ext uri="{BB962C8B-B14F-4D97-AF65-F5344CB8AC3E}">
        <p14:creationId xmlns:p14="http://schemas.microsoft.com/office/powerpoint/2010/main" val="3591914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T" dirty="0"/>
          </a:p>
        </p:txBody>
      </p:sp>
      <p:sp>
        <p:nvSpPr>
          <p:cNvPr id="4" name="Symbol zastępczy numeru slajdu 3"/>
          <p:cNvSpPr>
            <a:spLocks noGrp="1"/>
          </p:cNvSpPr>
          <p:nvPr>
            <p:ph type="sldNum" sz="quarter" idx="5"/>
          </p:nvPr>
        </p:nvSpPr>
        <p:spPr/>
        <p:txBody>
          <a:bodyPr/>
          <a:lstStyle/>
          <a:p>
            <a:fld id="{8954E32A-327F-AF4B-8E1F-209FBF93D26D}" type="slidenum">
              <a:rPr lang="nl-NL" smtClean="0"/>
              <a:t>6</a:t>
            </a:fld>
            <a:endParaRPr lang="nl-NL"/>
          </a:p>
        </p:txBody>
      </p:sp>
    </p:spTree>
    <p:extLst>
      <p:ext uri="{BB962C8B-B14F-4D97-AF65-F5344CB8AC3E}">
        <p14:creationId xmlns:p14="http://schemas.microsoft.com/office/powerpoint/2010/main" val="911576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T" dirty="0"/>
          </a:p>
        </p:txBody>
      </p:sp>
      <p:sp>
        <p:nvSpPr>
          <p:cNvPr id="4" name="Symbol zastępczy numeru slajdu 3"/>
          <p:cNvSpPr>
            <a:spLocks noGrp="1"/>
          </p:cNvSpPr>
          <p:nvPr>
            <p:ph type="sldNum" sz="quarter" idx="5"/>
          </p:nvPr>
        </p:nvSpPr>
        <p:spPr/>
        <p:txBody>
          <a:bodyPr/>
          <a:lstStyle/>
          <a:p>
            <a:fld id="{8954E32A-327F-AF4B-8E1F-209FBF93D26D}" type="slidenum">
              <a:rPr lang="nl-NL" smtClean="0"/>
              <a:t>10</a:t>
            </a:fld>
            <a:endParaRPr lang="nl-NL"/>
          </a:p>
        </p:txBody>
      </p:sp>
    </p:spTree>
    <p:extLst>
      <p:ext uri="{BB962C8B-B14F-4D97-AF65-F5344CB8AC3E}">
        <p14:creationId xmlns:p14="http://schemas.microsoft.com/office/powerpoint/2010/main" val="1870028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T" dirty="0"/>
          </a:p>
        </p:txBody>
      </p:sp>
      <p:sp>
        <p:nvSpPr>
          <p:cNvPr id="4" name="Symbol zastępczy numeru slajdu 3"/>
          <p:cNvSpPr>
            <a:spLocks noGrp="1"/>
          </p:cNvSpPr>
          <p:nvPr>
            <p:ph type="sldNum" sz="quarter" idx="5"/>
          </p:nvPr>
        </p:nvSpPr>
        <p:spPr/>
        <p:txBody>
          <a:bodyPr/>
          <a:lstStyle/>
          <a:p>
            <a:fld id="{8954E32A-327F-AF4B-8E1F-209FBF93D26D}" type="slidenum">
              <a:rPr lang="nl-NL" smtClean="0"/>
              <a:t>11</a:t>
            </a:fld>
            <a:endParaRPr lang="nl-NL"/>
          </a:p>
        </p:txBody>
      </p:sp>
    </p:spTree>
    <p:extLst>
      <p:ext uri="{BB962C8B-B14F-4D97-AF65-F5344CB8AC3E}">
        <p14:creationId xmlns:p14="http://schemas.microsoft.com/office/powerpoint/2010/main" val="1552320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T" dirty="0"/>
          </a:p>
        </p:txBody>
      </p:sp>
      <p:sp>
        <p:nvSpPr>
          <p:cNvPr id="4" name="Symbol zastępczy numeru slajdu 3"/>
          <p:cNvSpPr>
            <a:spLocks noGrp="1"/>
          </p:cNvSpPr>
          <p:nvPr>
            <p:ph type="sldNum" sz="quarter" idx="5"/>
          </p:nvPr>
        </p:nvSpPr>
        <p:spPr/>
        <p:txBody>
          <a:bodyPr/>
          <a:lstStyle/>
          <a:p>
            <a:fld id="{8954E32A-327F-AF4B-8E1F-209FBF93D26D}" type="slidenum">
              <a:rPr lang="nl-NL" smtClean="0"/>
              <a:t>12</a:t>
            </a:fld>
            <a:endParaRPr lang="nl-NL"/>
          </a:p>
        </p:txBody>
      </p:sp>
    </p:spTree>
    <p:extLst>
      <p:ext uri="{BB962C8B-B14F-4D97-AF65-F5344CB8AC3E}">
        <p14:creationId xmlns:p14="http://schemas.microsoft.com/office/powerpoint/2010/main" val="2928507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T" dirty="0"/>
          </a:p>
        </p:txBody>
      </p:sp>
      <p:sp>
        <p:nvSpPr>
          <p:cNvPr id="4" name="Symbol zastępczy numeru slajdu 3"/>
          <p:cNvSpPr>
            <a:spLocks noGrp="1"/>
          </p:cNvSpPr>
          <p:nvPr>
            <p:ph type="sldNum" sz="quarter" idx="5"/>
          </p:nvPr>
        </p:nvSpPr>
        <p:spPr/>
        <p:txBody>
          <a:bodyPr/>
          <a:lstStyle/>
          <a:p>
            <a:fld id="{8954E32A-327F-AF4B-8E1F-209FBF93D26D}" type="slidenum">
              <a:rPr lang="nl-NL" smtClean="0"/>
              <a:t>13</a:t>
            </a:fld>
            <a:endParaRPr lang="nl-NL"/>
          </a:p>
        </p:txBody>
      </p:sp>
    </p:spTree>
    <p:extLst>
      <p:ext uri="{BB962C8B-B14F-4D97-AF65-F5344CB8AC3E}">
        <p14:creationId xmlns:p14="http://schemas.microsoft.com/office/powerpoint/2010/main" val="1861016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T" dirty="0"/>
          </a:p>
        </p:txBody>
      </p:sp>
      <p:sp>
        <p:nvSpPr>
          <p:cNvPr id="4" name="Symbol zastępczy numeru slajdu 3"/>
          <p:cNvSpPr>
            <a:spLocks noGrp="1"/>
          </p:cNvSpPr>
          <p:nvPr>
            <p:ph type="sldNum" sz="quarter" idx="5"/>
          </p:nvPr>
        </p:nvSpPr>
        <p:spPr/>
        <p:txBody>
          <a:bodyPr/>
          <a:lstStyle/>
          <a:p>
            <a:fld id="{8954E32A-327F-AF4B-8E1F-209FBF93D26D}" type="slidenum">
              <a:rPr lang="nl-NL" smtClean="0"/>
              <a:t>14</a:t>
            </a:fld>
            <a:endParaRPr lang="nl-NL"/>
          </a:p>
        </p:txBody>
      </p:sp>
    </p:spTree>
    <p:extLst>
      <p:ext uri="{BB962C8B-B14F-4D97-AF65-F5344CB8AC3E}">
        <p14:creationId xmlns:p14="http://schemas.microsoft.com/office/powerpoint/2010/main" val="3827181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hoek 6"/>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10" name="Rechthoek 9"/>
          <p:cNvSpPr/>
          <p:nvPr userDrawn="1"/>
        </p:nvSpPr>
        <p:spPr>
          <a:xfrm>
            <a:off x="0" y="648000"/>
            <a:ext cx="12193200" cy="621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userDrawn="1"/>
        </p:nvSpPr>
        <p:spPr>
          <a:xfrm>
            <a:off x="0" y="647998"/>
            <a:ext cx="12193200" cy="445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sp>
        <p:nvSpPr>
          <p:cNvPr id="2" name="Titel 1"/>
          <p:cNvSpPr>
            <a:spLocks noGrp="1"/>
          </p:cNvSpPr>
          <p:nvPr>
            <p:ph type="ctrTitle"/>
          </p:nvPr>
        </p:nvSpPr>
        <p:spPr>
          <a:xfrm>
            <a:off x="575999" y="1080000"/>
            <a:ext cx="6096524" cy="4024798"/>
          </a:xfrm>
        </p:spPr>
        <p:txBody>
          <a:bodyPr anchor="ctr" anchorCtr="0">
            <a:normAutofit/>
          </a:bodyPr>
          <a:lstStyle>
            <a:lvl1pPr algn="l">
              <a:defRPr sz="4000" baseline="0">
                <a:solidFill>
                  <a:schemeClr val="bg1"/>
                </a:solidFill>
              </a:defRPr>
            </a:lvl1pPr>
          </a:lstStyle>
          <a:p>
            <a:r>
              <a:rPr lang="en-US" dirty="0"/>
              <a:t>Click to edit Master title style</a:t>
            </a:r>
            <a:endParaRPr lang="nl-NL" dirty="0"/>
          </a:p>
        </p:txBody>
      </p:sp>
      <p:sp>
        <p:nvSpPr>
          <p:cNvPr id="3" name="Ondertitel 2"/>
          <p:cNvSpPr>
            <a:spLocks noGrp="1"/>
          </p:cNvSpPr>
          <p:nvPr>
            <p:ph type="subTitle" idx="1"/>
          </p:nvPr>
        </p:nvSpPr>
        <p:spPr>
          <a:xfrm>
            <a:off x="575999" y="5392801"/>
            <a:ext cx="6096524" cy="730188"/>
          </a:xfrm>
        </p:spPr>
        <p:txBody>
          <a:bodyPr lIns="0" tIns="0" rIns="0" bIns="0"/>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nl-NL" dirty="0"/>
          </a:p>
        </p:txBody>
      </p:sp>
      <p:sp>
        <p:nvSpPr>
          <p:cNvPr id="5" name="Picture Placeholder 4"/>
          <p:cNvSpPr>
            <a:spLocks noGrp="1"/>
          </p:cNvSpPr>
          <p:nvPr>
            <p:ph type="pic" sz="quarter" idx="10"/>
          </p:nvPr>
        </p:nvSpPr>
        <p:spPr>
          <a:xfrm>
            <a:off x="7248525" y="1654175"/>
            <a:ext cx="4368673" cy="4468813"/>
          </a:xfrm>
        </p:spPr>
        <p:txBody>
          <a:bodyPr/>
          <a:lstStyle/>
          <a:p>
            <a:r>
              <a:rPr lang="en-US"/>
              <a:t>Click icon to add picture</a:t>
            </a:r>
            <a:endParaRPr lang="nl-NL"/>
          </a:p>
        </p:txBody>
      </p:sp>
    </p:spTree>
    <p:extLst>
      <p:ext uri="{BB962C8B-B14F-4D97-AF65-F5344CB8AC3E}">
        <p14:creationId xmlns:p14="http://schemas.microsoft.com/office/powerpoint/2010/main" val="1128617704"/>
      </p:ext>
    </p:extLst>
  </p:cSld>
  <p:clrMapOvr>
    <a:masterClrMapping/>
  </p:clrMapOvr>
  <p:extLst>
    <p:ext uri="{DCECCB84-F9BA-43D5-87BE-67443E8EF086}">
      <p15:sldGuideLst xmlns:p15="http://schemas.microsoft.com/office/powerpoint/2012/main">
        <p15:guide id="1" orient="horz" pos="1026">
          <p15:clr>
            <a:srgbClr val="FBAE40"/>
          </p15:clr>
        </p15:guide>
        <p15:guide id="2" pos="4203">
          <p15:clr>
            <a:srgbClr val="FBAE40"/>
          </p15:clr>
        </p15:guide>
        <p15:guide id="3" orient="horz" pos="397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hthoek 6"/>
          <p:cNvSpPr/>
          <p:nvPr/>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p:nvSpPr>
        <p:spPr>
          <a:xfrm>
            <a:off x="0" y="647998"/>
            <a:ext cx="12193200" cy="6210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791" y="1350253"/>
            <a:ext cx="4648209" cy="5507747"/>
          </a:xfrm>
          <a:prstGeom prst="rect">
            <a:avLst/>
          </a:prstGeom>
        </p:spPr>
      </p:pic>
      <p:sp>
        <p:nvSpPr>
          <p:cNvPr id="12" name="Ondertitel 2"/>
          <p:cNvSpPr>
            <a:spLocks noGrp="1"/>
          </p:cNvSpPr>
          <p:nvPr>
            <p:ph type="subTitle" idx="1"/>
          </p:nvPr>
        </p:nvSpPr>
        <p:spPr>
          <a:xfrm>
            <a:off x="576003" y="4359604"/>
            <a:ext cx="8333999" cy="1655999"/>
          </a:xfrm>
        </p:spPr>
        <p:txBody>
          <a:bodyPr lIns="0" tIns="0" rIns="0" bIns="0"/>
          <a:lstStyle>
            <a:lvl1pPr marL="0" indent="0" algn="l">
              <a:buNone/>
              <a:defRPr sz="2400"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 om de ondertitelstijl van het model te bewerken</a:t>
            </a:r>
            <a:endParaRPr lang="nl-NL" dirty="0"/>
          </a:p>
        </p:txBody>
      </p:sp>
      <p:sp>
        <p:nvSpPr>
          <p:cNvPr id="3" name="Title 2"/>
          <p:cNvSpPr>
            <a:spLocks noGrp="1"/>
          </p:cNvSpPr>
          <p:nvPr>
            <p:ph type="title"/>
          </p:nvPr>
        </p:nvSpPr>
        <p:spPr>
          <a:xfrm>
            <a:off x="576000" y="1800000"/>
            <a:ext cx="8334000" cy="2386800"/>
          </a:xfrm>
        </p:spPr>
        <p:txBody>
          <a:bodyPr>
            <a:normAutofit/>
          </a:bodyPr>
          <a:lstStyle>
            <a:lvl1pPr>
              <a:defRPr sz="4000">
                <a:solidFill>
                  <a:schemeClr val="bg1"/>
                </a:solidFill>
              </a:defRPr>
            </a:lvl1pPr>
          </a:lstStyle>
          <a:p>
            <a:r>
              <a:rPr lang="nl-NL" dirty="0"/>
              <a:t>Klik om de stijl te bewerken</a:t>
            </a:r>
          </a:p>
        </p:txBody>
      </p:sp>
    </p:spTree>
    <p:extLst>
      <p:ext uri="{BB962C8B-B14F-4D97-AF65-F5344CB8AC3E}">
        <p14:creationId xmlns:p14="http://schemas.microsoft.com/office/powerpoint/2010/main" val="332038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hthoek 6"/>
          <p:cNvSpPr/>
          <p:nvPr/>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4" name="Tijdelijke aanduiding voor datum 3"/>
          <p:cNvSpPr>
            <a:spLocks noGrp="1"/>
          </p:cNvSpPr>
          <p:nvPr>
            <p:ph type="dt" sz="half" idx="10"/>
          </p:nvPr>
        </p:nvSpPr>
        <p:spPr/>
        <p:txBody>
          <a:bodyPr/>
          <a:lstStyle/>
          <a:p>
            <a:r>
              <a:rPr lang="nl-BE"/>
              <a:t>27/06/2020</a:t>
            </a:r>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a:t>
            </a:fld>
            <a:endParaRPr lang="nl-NL"/>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9" name="Titel 1"/>
          <p:cNvSpPr>
            <a:spLocks noGrp="1"/>
          </p:cNvSpPr>
          <p:nvPr>
            <p:ph type="title"/>
          </p:nvPr>
        </p:nvSpPr>
        <p:spPr>
          <a:xfrm>
            <a:off x="576003" y="1800000"/>
            <a:ext cx="8333999" cy="2386800"/>
          </a:xfrm>
        </p:spPr>
        <p:txBody>
          <a:bodyPr anchor="b">
            <a:normAutofit/>
          </a:bodyPr>
          <a:lstStyle>
            <a:lvl1pPr>
              <a:defRPr sz="4000" baseline="0">
                <a:solidFill>
                  <a:srgbClr val="1D8DB0"/>
                </a:solidFill>
              </a:defRPr>
            </a:lvl1pPr>
          </a:lstStyle>
          <a:p>
            <a:r>
              <a:rPr lang="nl-NL"/>
              <a:t>Klik om de stijl te bewerken</a:t>
            </a:r>
            <a:endParaRPr lang="nl-NL" dirty="0"/>
          </a:p>
        </p:txBody>
      </p:sp>
      <p:sp>
        <p:nvSpPr>
          <p:cNvPr id="10"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005E77"/>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3322770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_White">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r>
              <a:rPr lang="nl-BE"/>
              <a:t>27/06/2020</a:t>
            </a:r>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a:t>
            </a:fld>
            <a:endParaRPr lang="nl-NL"/>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8" name="Titel 1"/>
          <p:cNvSpPr>
            <a:spLocks noGrp="1"/>
          </p:cNvSpPr>
          <p:nvPr>
            <p:ph type="title"/>
          </p:nvPr>
        </p:nvSpPr>
        <p:spPr>
          <a:xfrm>
            <a:off x="576003" y="1800000"/>
            <a:ext cx="8333999" cy="2386800"/>
          </a:xfrm>
        </p:spPr>
        <p:txBody>
          <a:bodyPr anchor="b">
            <a:normAutofit/>
          </a:bodyPr>
          <a:lstStyle>
            <a:lvl1pPr>
              <a:defRPr sz="4000"/>
            </a:lvl1pPr>
          </a:lstStyle>
          <a:p>
            <a:r>
              <a:rPr lang="nl-NL" dirty="0"/>
              <a:t>Klik om de stijl te bewerken</a:t>
            </a:r>
          </a:p>
        </p:txBody>
      </p:sp>
      <p:sp>
        <p:nvSpPr>
          <p:cNvPr id="9"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2F4D5D"/>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dirty="0"/>
              <a:t>Tekststijl van het model bewerken</a:t>
            </a:r>
          </a:p>
        </p:txBody>
      </p:sp>
    </p:spTree>
    <p:extLst>
      <p:ext uri="{BB962C8B-B14F-4D97-AF65-F5344CB8AC3E}">
        <p14:creationId xmlns:p14="http://schemas.microsoft.com/office/powerpoint/2010/main" val="3270691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3" name="Rechthoek 12"/>
          <p:cNvSpPr/>
          <p:nvPr userDrawn="1"/>
        </p:nvSpPr>
        <p:spPr>
          <a:xfrm>
            <a:off x="0" y="648000"/>
            <a:ext cx="12192000" cy="6228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sz="1800"/>
          </a:p>
        </p:txBody>
      </p:sp>
      <p:sp>
        <p:nvSpPr>
          <p:cNvPr id="9" name="Titel 1"/>
          <p:cNvSpPr>
            <a:spLocks noGrp="1"/>
          </p:cNvSpPr>
          <p:nvPr>
            <p:ph type="ctrTitle" hasCustomPrompt="1"/>
          </p:nvPr>
        </p:nvSpPr>
        <p:spPr>
          <a:xfrm>
            <a:off x="4128000" y="2088000"/>
            <a:ext cx="7440000" cy="1800000"/>
          </a:xfrm>
        </p:spPr>
        <p:txBody>
          <a:bodyPr>
            <a:noAutofit/>
          </a:bodyPr>
          <a:lstStyle>
            <a:lvl1pPr>
              <a:defRPr sz="4000">
                <a:solidFill>
                  <a:schemeClr val="bg1"/>
                </a:solidFill>
              </a:defRPr>
            </a:lvl1pPr>
          </a:lstStyle>
          <a:p>
            <a:r>
              <a:rPr lang="nl-NL" dirty="0"/>
              <a:t>Klik en typ de titel van de presentatie</a:t>
            </a:r>
            <a:endParaRPr lang="nl-BE" dirty="0"/>
          </a:p>
        </p:txBody>
      </p:sp>
      <p:sp>
        <p:nvSpPr>
          <p:cNvPr id="10" name="Ondertitel 2"/>
          <p:cNvSpPr>
            <a:spLocks noGrp="1"/>
          </p:cNvSpPr>
          <p:nvPr>
            <p:ph type="subTitle" idx="1" hasCustomPrompt="1"/>
          </p:nvPr>
        </p:nvSpPr>
        <p:spPr>
          <a:xfrm>
            <a:off x="4128000" y="4193675"/>
            <a:ext cx="7440000" cy="1080000"/>
          </a:xfrm>
        </p:spPr>
        <p:txBody>
          <a:bodyPr/>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en typ de subtitel van de presentatie</a:t>
            </a:r>
            <a:endParaRPr lang="nl-BE"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6000" y="1800000"/>
            <a:ext cx="2453397" cy="4294442"/>
          </a:xfrm>
          <a:prstGeom prst="rect">
            <a:avLst/>
          </a:prstGeom>
        </p:spPr>
      </p:pic>
      <p:pic>
        <p:nvPicPr>
          <p:cNvPr id="11" name="Afbeelding 10"/>
          <p:cNvPicPr>
            <a:picLocks noChangeAspect="1"/>
          </p:cNvPicPr>
          <p:nvPr userDrawn="1"/>
        </p:nvPicPr>
        <p:blipFill>
          <a:blip r:embed="rId3" cstate="print"/>
          <a:stretch>
            <a:fillRect/>
          </a:stretch>
        </p:blipFill>
        <p:spPr>
          <a:xfrm>
            <a:off x="11044800" y="5706000"/>
            <a:ext cx="571200" cy="720000"/>
          </a:xfrm>
          <a:prstGeom prst="rect">
            <a:avLst/>
          </a:prstGeom>
        </p:spPr>
      </p:pic>
      <p:pic>
        <p:nvPicPr>
          <p:cNvPr id="3" name="Afbeelding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000" y="360001"/>
            <a:ext cx="2686309" cy="719329"/>
          </a:xfrm>
          <a:prstGeom prst="rect">
            <a:avLst/>
          </a:prstGeom>
        </p:spPr>
      </p:pic>
    </p:spTree>
    <p:extLst>
      <p:ext uri="{BB962C8B-B14F-4D97-AF65-F5344CB8AC3E}">
        <p14:creationId xmlns:p14="http://schemas.microsoft.com/office/powerpoint/2010/main" val="2359896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solidFill>
                  <a:srgbClr val="52BDEC"/>
                </a:solidFill>
              </a:defRPr>
            </a:lvl1pPr>
          </a:lstStyle>
          <a:p>
            <a:r>
              <a:rPr lang="nl-NL" dirty="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2/07/2021</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a:t>
            </a:fld>
            <a:endParaRPr lang="nl-BE" dirty="0"/>
          </a:p>
        </p:txBody>
      </p:sp>
      <p:sp>
        <p:nvSpPr>
          <p:cNvPr id="6" name="Tijdelijke aanduiding voor tekst 2"/>
          <p:cNvSpPr>
            <a:spLocks noGrp="1"/>
          </p:cNvSpPr>
          <p:nvPr>
            <p:ph idx="1" hasCustomPrompt="1"/>
          </p:nvPr>
        </p:nvSpPr>
        <p:spPr>
          <a:xfrm>
            <a:off x="720000" y="1349999"/>
            <a:ext cx="11112000" cy="4428000"/>
          </a:xfrm>
          <a:prstGeom prst="rect">
            <a:avLst/>
          </a:prstGeom>
        </p:spPr>
        <p:txBody>
          <a:bodyPr vert="horz" lIns="0" tIns="0" rIns="0" bIns="0" rtlCol="0">
            <a:noAutofit/>
          </a:bodyPr>
          <a:lstStyle>
            <a:lvl1pPr>
              <a:defRPr/>
            </a:lvl1p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1020792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ekop">
    <p:spTree>
      <p:nvGrpSpPr>
        <p:cNvPr id="1" name=""/>
        <p:cNvGrpSpPr/>
        <p:nvPr/>
      </p:nvGrpSpPr>
      <p:grpSpPr>
        <a:xfrm>
          <a:off x="0" y="0"/>
          <a:ext cx="0" cy="0"/>
          <a:chOff x="0" y="0"/>
          <a:chExt cx="0" cy="0"/>
        </a:xfrm>
      </p:grpSpPr>
      <p:sp>
        <p:nvSpPr>
          <p:cNvPr id="13" name="Rechthoek 12"/>
          <p:cNvSpPr/>
          <p:nvPr userDrawn="1"/>
        </p:nvSpPr>
        <p:spPr>
          <a:xfrm>
            <a:off x="0" y="0"/>
            <a:ext cx="12192000" cy="6408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sz="1800"/>
          </a:p>
        </p:txBody>
      </p:sp>
      <p:sp>
        <p:nvSpPr>
          <p:cNvPr id="9" name="Titel 1"/>
          <p:cNvSpPr>
            <a:spLocks noGrp="1"/>
          </p:cNvSpPr>
          <p:nvPr>
            <p:ph type="ctrTitle" hasCustomPrompt="1"/>
          </p:nvPr>
        </p:nvSpPr>
        <p:spPr>
          <a:xfrm>
            <a:off x="5040000" y="2304000"/>
            <a:ext cx="6792000" cy="1800200"/>
          </a:xfrm>
        </p:spPr>
        <p:txBody>
          <a:bodyPr>
            <a:noAutofit/>
          </a:bodyPr>
          <a:lstStyle>
            <a:lvl1pPr>
              <a:defRPr sz="4000">
                <a:solidFill>
                  <a:schemeClr val="bg1"/>
                </a:solidFill>
              </a:defRPr>
            </a:lvl1pPr>
          </a:lstStyle>
          <a:p>
            <a:r>
              <a:rPr lang="nl-NL" dirty="0"/>
              <a:t>Klik en typ de titel van de sectie</a:t>
            </a:r>
            <a:endParaRPr lang="nl-BE" dirty="0"/>
          </a:p>
        </p:txBody>
      </p:sp>
      <p:sp>
        <p:nvSpPr>
          <p:cNvPr id="10" name="Ondertitel 2"/>
          <p:cNvSpPr>
            <a:spLocks noGrp="1"/>
          </p:cNvSpPr>
          <p:nvPr>
            <p:ph type="subTitle" idx="1" hasCustomPrompt="1"/>
          </p:nvPr>
        </p:nvSpPr>
        <p:spPr>
          <a:xfrm>
            <a:off x="5040000" y="4419108"/>
            <a:ext cx="6792000" cy="1080000"/>
          </a:xfrm>
        </p:spPr>
        <p:txBody>
          <a:bodyPr anchor="t" anchorCtr="0"/>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en typ de subtitel van de sectie</a:t>
            </a:r>
            <a:endParaRPr lang="nl-BE" dirty="0"/>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6000" y="6012000"/>
            <a:ext cx="2016611" cy="540000"/>
          </a:xfrm>
          <a:prstGeom prst="rect">
            <a:avLst/>
          </a:prstGeom>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204001"/>
            <a:ext cx="4401321" cy="3209551"/>
          </a:xfrm>
          <a:prstGeom prst="rect">
            <a:avLst/>
          </a:prstGeom>
        </p:spPr>
      </p:pic>
    </p:spTree>
    <p:extLst>
      <p:ext uri="{BB962C8B-B14F-4D97-AF65-F5344CB8AC3E}">
        <p14:creationId xmlns:p14="http://schemas.microsoft.com/office/powerpoint/2010/main" val="3318977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solidFill>
                  <a:srgbClr val="52BDEC"/>
                </a:solidFill>
              </a:defRPr>
            </a:lvl1pPr>
          </a:lstStyle>
          <a:p>
            <a:r>
              <a:rPr lang="nl-NL" dirty="0"/>
              <a:t>Klik en typ de titel</a:t>
            </a:r>
            <a:endParaRPr lang="nl-BE" dirty="0"/>
          </a:p>
        </p:txBody>
      </p:sp>
      <p:sp>
        <p:nvSpPr>
          <p:cNvPr id="3" name="Tijdelijke aanduiding voor inhoud 2"/>
          <p:cNvSpPr>
            <a:spLocks noGrp="1"/>
          </p:cNvSpPr>
          <p:nvPr>
            <p:ph sz="half" idx="1" hasCustomPrompt="1"/>
          </p:nvPr>
        </p:nvSpPr>
        <p:spPr>
          <a:xfrm>
            <a:off x="720000" y="1350000"/>
            <a:ext cx="5384800" cy="4428000"/>
          </a:xfrm>
        </p:spPr>
        <p:txBody>
          <a:bodyPr/>
          <a:lstStyle>
            <a:lvl1pPr>
              <a:defRPr sz="2400"/>
            </a:lvl1pPr>
            <a:lvl2pPr>
              <a:defRPr sz="2400"/>
            </a:lvl2pPr>
            <a:lvl3pPr>
              <a:defRPr sz="2000"/>
            </a:lvl3pPr>
            <a:lvl4pPr>
              <a:defRPr sz="16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inhoud 3"/>
          <p:cNvSpPr>
            <a:spLocks noGrp="1"/>
          </p:cNvSpPr>
          <p:nvPr>
            <p:ph sz="half" idx="2" hasCustomPrompt="1"/>
          </p:nvPr>
        </p:nvSpPr>
        <p:spPr>
          <a:xfrm>
            <a:off x="6447200" y="1350000"/>
            <a:ext cx="5384800" cy="4428000"/>
          </a:xfrm>
        </p:spPr>
        <p:txBody>
          <a:bodyPr/>
          <a:lstStyle>
            <a:lvl1pPr>
              <a:defRPr sz="2400"/>
            </a:lvl1pPr>
            <a:lvl2pPr>
              <a:defRPr sz="2400"/>
            </a:lvl2pPr>
            <a:lvl3pPr>
              <a:defRPr sz="2000"/>
            </a:lvl3pPr>
            <a:lvl4pPr>
              <a:defRPr sz="18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2/07/2021</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1038370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Klik en typ de titel</a:t>
            </a:r>
            <a:endParaRPr lang="nl-BE" dirty="0"/>
          </a:p>
        </p:txBody>
      </p:sp>
      <p:sp>
        <p:nvSpPr>
          <p:cNvPr id="3" name="Tijdelijke aanduiding voor tekst 2"/>
          <p:cNvSpPr>
            <a:spLocks noGrp="1"/>
          </p:cNvSpPr>
          <p:nvPr>
            <p:ph type="body" idx="1" hasCustomPrompt="1"/>
          </p:nvPr>
        </p:nvSpPr>
        <p:spPr>
          <a:xfrm>
            <a:off x="720000" y="1350000"/>
            <a:ext cx="5386917" cy="639762"/>
          </a:xfrm>
        </p:spPr>
        <p:txBody>
          <a:bodyPr anchor="b"/>
          <a:lstStyle>
            <a:lvl1pPr marL="0" indent="0">
              <a:buNone/>
              <a:defRPr sz="2400" b="1">
                <a:solidFill>
                  <a:srgbClr val="0040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en typ de tekst</a:t>
            </a:r>
          </a:p>
        </p:txBody>
      </p:sp>
      <p:sp>
        <p:nvSpPr>
          <p:cNvPr id="4" name="Tijdelijke aanduiding voor inhoud 3"/>
          <p:cNvSpPr>
            <a:spLocks noGrp="1"/>
          </p:cNvSpPr>
          <p:nvPr>
            <p:ph sz="half" idx="2" hasCustomPrompt="1"/>
          </p:nvPr>
        </p:nvSpPr>
        <p:spPr>
          <a:xfrm>
            <a:off x="720000" y="1991922"/>
            <a:ext cx="5386917" cy="3798000"/>
          </a:xfrm>
        </p:spPr>
        <p:txBody>
          <a:bodyPr/>
          <a:lstStyle>
            <a:lvl1pPr>
              <a:defRPr sz="2400"/>
            </a:lvl1pPr>
            <a:lvl2pPr>
              <a:defRPr sz="2000"/>
            </a:lvl2pPr>
            <a:lvl3pPr>
              <a:defRPr sz="2000"/>
            </a:lvl3pPr>
            <a:lvl4pPr>
              <a:defRPr sz="1600"/>
            </a:lvl4pPr>
            <a:lvl5pPr marL="1435100" indent="-180000">
              <a:buFont typeface="Arial" pitchFamily="34" charset="0"/>
              <a:buChar char="-"/>
              <a:defRPr sz="1600">
                <a:solidFill>
                  <a:srgbClr val="00407A"/>
                </a:solidFill>
              </a:defRPr>
            </a:lvl5pPr>
            <a:lvl6pPr>
              <a:defRPr sz="1600"/>
            </a:lvl6pPr>
            <a:lvl7pPr>
              <a:defRPr sz="1600"/>
            </a:lvl7pPr>
            <a:lvl8pPr>
              <a:defRPr sz="1600"/>
            </a:lvl8pPr>
            <a:lvl9pPr>
              <a:defRPr sz="1600"/>
            </a:lvl9p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tekst 4"/>
          <p:cNvSpPr>
            <a:spLocks noGrp="1"/>
          </p:cNvSpPr>
          <p:nvPr>
            <p:ph type="body" sz="quarter" idx="3" hasCustomPrompt="1"/>
          </p:nvPr>
        </p:nvSpPr>
        <p:spPr>
          <a:xfrm>
            <a:off x="6432000" y="1350000"/>
            <a:ext cx="5385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en typ de tekst</a:t>
            </a:r>
          </a:p>
        </p:txBody>
      </p:sp>
      <p:sp>
        <p:nvSpPr>
          <p:cNvPr id="6" name="Tijdelijke aanduiding voor inhoud 5"/>
          <p:cNvSpPr>
            <a:spLocks noGrp="1"/>
          </p:cNvSpPr>
          <p:nvPr>
            <p:ph sz="quarter" idx="4" hasCustomPrompt="1"/>
          </p:nvPr>
        </p:nvSpPr>
        <p:spPr>
          <a:xfrm>
            <a:off x="6432000" y="1991922"/>
            <a:ext cx="5385600" cy="3798000"/>
          </a:xfrm>
        </p:spPr>
        <p:txBody>
          <a:bodyPr/>
          <a:lstStyle>
            <a:lvl1pPr>
              <a:defRPr sz="2400"/>
            </a:lvl1pPr>
            <a:lvl2pPr>
              <a:defRPr sz="2000"/>
            </a:lvl2pPr>
            <a:lvl3pPr>
              <a:defRPr sz="2000"/>
            </a:lvl3pPr>
            <a:lvl4pPr>
              <a:defRPr sz="1600"/>
            </a:lvl4pPr>
            <a:lvl5pPr marL="1584325" indent="-285750">
              <a:buFont typeface="Arial" pitchFamily="34" charset="0"/>
              <a:buChar char="-"/>
              <a:defRPr lang="nl-BE" sz="1600" kern="1200" dirty="0">
                <a:solidFill>
                  <a:srgbClr val="00407A"/>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Tijdelijke aanduiding voor datum 6"/>
          <p:cNvSpPr>
            <a:spLocks noGrp="1"/>
          </p:cNvSpPr>
          <p:nvPr>
            <p:ph type="dt" sz="half" idx="10"/>
          </p:nvPr>
        </p:nvSpPr>
        <p:spPr/>
        <p:txBody>
          <a:bodyPr/>
          <a:lstStyle/>
          <a:p>
            <a:fld id="{C4DDCD72-59EE-436D-B435-201699A5BB49}" type="datetimeFigureOut">
              <a:rPr lang="nl-BE" smtClean="0"/>
              <a:pPr/>
              <a:t>2/07/2021</a:t>
            </a:fld>
            <a:endParaRPr lang="nl-BE"/>
          </a:p>
        </p:txBody>
      </p:sp>
      <p:sp>
        <p:nvSpPr>
          <p:cNvPr id="8" name="Tijdelijke aanduiding voor voettekst 7"/>
          <p:cNvSpPr>
            <a:spLocks noGrp="1"/>
          </p:cNvSpPr>
          <p:nvPr>
            <p:ph type="ftr" sz="quarter" idx="11"/>
          </p:nvPr>
        </p:nvSpPr>
        <p:spPr/>
        <p:txBody>
          <a:bodyPr/>
          <a:lstStyle/>
          <a:p>
            <a:endParaRPr lang="nl-BE" dirty="0"/>
          </a:p>
        </p:txBody>
      </p:sp>
      <p:sp>
        <p:nvSpPr>
          <p:cNvPr id="9" name="Tijdelijke aanduiding voor dianummer 8"/>
          <p:cNvSpPr>
            <a:spLocks noGrp="1"/>
          </p:cNvSpPr>
          <p:nvPr>
            <p:ph type="sldNum" sz="quarter" idx="12"/>
          </p:nvPr>
        </p:nvSpPr>
        <p:spPr/>
        <p:txBody>
          <a:bodyPr/>
          <a:lstStyle/>
          <a:p>
            <a:fld id="{F35D8031-C8E5-48F8-A3B6-81643B27A3AF}" type="slidenum">
              <a:rPr lang="nl-BE" smtClean="0"/>
              <a:pPr/>
              <a:t>‹#›</a:t>
            </a:fld>
            <a:endParaRPr lang="nl-BE" dirty="0"/>
          </a:p>
        </p:txBody>
      </p:sp>
    </p:spTree>
    <p:extLst>
      <p:ext uri="{BB962C8B-B14F-4D97-AF65-F5344CB8AC3E}">
        <p14:creationId xmlns:p14="http://schemas.microsoft.com/office/powerpoint/2010/main" val="1669531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2/07/2021</a:t>
            </a:fld>
            <a:endParaRPr lang="nl-BE"/>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1348102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4DDCD72-59EE-436D-B435-201699A5BB49}" type="datetimeFigureOut">
              <a:rPr lang="nl-BE" smtClean="0"/>
              <a:pPr/>
              <a:t>2/07/2021</a:t>
            </a:fld>
            <a:endParaRPr lang="nl-BE"/>
          </a:p>
        </p:txBody>
      </p:sp>
      <p:sp>
        <p:nvSpPr>
          <p:cNvPr id="3" name="Tijdelijke aanduiding voor voettekst 2"/>
          <p:cNvSpPr>
            <a:spLocks noGrp="1"/>
          </p:cNvSpPr>
          <p:nvPr>
            <p:ph type="ftr" sz="quarter" idx="11"/>
          </p:nvPr>
        </p:nvSpPr>
        <p:spPr/>
        <p:txBody>
          <a:bodyPr/>
          <a:lstStyle/>
          <a:p>
            <a:endParaRPr lang="nl-BE" dirty="0"/>
          </a:p>
        </p:txBody>
      </p:sp>
      <p:sp>
        <p:nvSpPr>
          <p:cNvPr id="4" name="Tijdelijke aanduiding voor dianummer 3"/>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535310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p:cNvSpPr>
            <a:spLocks noGrp="1"/>
          </p:cNvSpPr>
          <p:nvPr>
            <p:ph type="dt" sz="half" idx="10"/>
          </p:nvPr>
        </p:nvSpPr>
        <p:spPr/>
        <p:txBody>
          <a:bodyPr/>
          <a:lstStyle/>
          <a:p>
            <a:r>
              <a:rPr lang="nl-BE"/>
              <a:t>27/06/2020</a:t>
            </a:r>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7" name="Title 6"/>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2102180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1" y="540000"/>
            <a:ext cx="4011084" cy="895100"/>
          </a:xfrm>
        </p:spPr>
        <p:txBody>
          <a:bodyPr anchor="t" anchorCtr="0"/>
          <a:lstStyle>
            <a:lvl1pPr algn="l">
              <a:defRPr sz="2000" b="1"/>
            </a:lvl1pPr>
          </a:lstStyle>
          <a:p>
            <a:r>
              <a:rPr lang="nl-NL" dirty="0"/>
              <a:t>Klik en typ de titel</a:t>
            </a:r>
            <a:endParaRPr lang="nl-BE" dirty="0"/>
          </a:p>
        </p:txBody>
      </p:sp>
      <p:sp>
        <p:nvSpPr>
          <p:cNvPr id="3" name="Tijdelijke aanduiding voor inhoud 2"/>
          <p:cNvSpPr>
            <a:spLocks noGrp="1"/>
          </p:cNvSpPr>
          <p:nvPr>
            <p:ph idx="1" hasCustomPrompt="1"/>
          </p:nvPr>
        </p:nvSpPr>
        <p:spPr>
          <a:xfrm>
            <a:off x="5015879" y="540000"/>
            <a:ext cx="6806852" cy="5256000"/>
          </a:xfrm>
        </p:spPr>
        <p:txBody>
          <a:bodyPr/>
          <a:lstStyle>
            <a:lvl1pPr>
              <a:defRPr sz="2400"/>
            </a:lvl1pPr>
            <a:lvl2pPr>
              <a:defRPr sz="2400"/>
            </a:lvl2pPr>
            <a:lvl3pPr>
              <a:defRPr sz="2000"/>
            </a:lvl3pPr>
            <a:lvl4pPr>
              <a:defRPr sz="1600"/>
            </a:lvl4pPr>
            <a:lvl5pPr marL="1435100" indent="-228600">
              <a:buFont typeface="Arial" pitchFamily="34" charset="0"/>
              <a:buChar char="-"/>
              <a:tabLst/>
              <a:defRPr sz="1600">
                <a:solidFill>
                  <a:srgbClr val="00407A"/>
                </a:solidFill>
              </a:defRPr>
            </a:lvl5pPr>
            <a:lvl6pPr>
              <a:defRPr sz="2000"/>
            </a:lvl6pPr>
            <a:lvl7pPr>
              <a:defRPr sz="2000"/>
            </a:lvl7pPr>
            <a:lvl8pPr>
              <a:defRPr sz="2000"/>
            </a:lvl8pPr>
            <a:lvl9pPr>
              <a:defRPr sz="2000"/>
            </a:lvl9p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tekst 3"/>
          <p:cNvSpPr>
            <a:spLocks noGrp="1"/>
          </p:cNvSpPr>
          <p:nvPr>
            <p:ph type="body" sz="half" idx="2" hasCustomPrompt="1"/>
          </p:nvPr>
        </p:nvSpPr>
        <p:spPr>
          <a:xfrm>
            <a:off x="719403" y="1435101"/>
            <a:ext cx="4011084" cy="4356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en typ de tekst</a:t>
            </a:r>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2/07/2021</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a:t>
            </a:fld>
            <a:endParaRPr lang="nl-BE"/>
          </a:p>
        </p:txBody>
      </p:sp>
    </p:spTree>
    <p:extLst>
      <p:ext uri="{BB962C8B-B14F-4D97-AF65-F5344CB8AC3E}">
        <p14:creationId xmlns:p14="http://schemas.microsoft.com/office/powerpoint/2010/main" val="524518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4788000"/>
            <a:ext cx="11112000" cy="540000"/>
          </a:xfrm>
        </p:spPr>
        <p:txBody>
          <a:bodyPr anchor="t" anchorCtr="0">
            <a:noAutofit/>
          </a:bodyPr>
          <a:lstStyle>
            <a:lvl1pPr algn="l">
              <a:defRPr sz="2000" b="1"/>
            </a:lvl1pPr>
          </a:lstStyle>
          <a:p>
            <a:r>
              <a:rPr lang="nl-NL" dirty="0"/>
              <a:t>Klik en typ de tekst</a:t>
            </a:r>
            <a:endParaRPr lang="nl-BE" dirty="0"/>
          </a:p>
        </p:txBody>
      </p:sp>
      <p:sp>
        <p:nvSpPr>
          <p:cNvPr id="3" name="Tijdelijke aanduiding voor afbeelding 2"/>
          <p:cNvSpPr>
            <a:spLocks noGrp="1"/>
          </p:cNvSpPr>
          <p:nvPr>
            <p:ph type="pic" idx="1"/>
          </p:nvPr>
        </p:nvSpPr>
        <p:spPr>
          <a:xfrm>
            <a:off x="720000" y="540000"/>
            <a:ext cx="11112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dirty="0"/>
          </a:p>
        </p:txBody>
      </p:sp>
      <p:sp>
        <p:nvSpPr>
          <p:cNvPr id="4" name="Tijdelijke aanduiding voor tekst 3"/>
          <p:cNvSpPr>
            <a:spLocks noGrp="1"/>
          </p:cNvSpPr>
          <p:nvPr>
            <p:ph type="body" sz="half" idx="2" hasCustomPrompt="1"/>
          </p:nvPr>
        </p:nvSpPr>
        <p:spPr>
          <a:xfrm>
            <a:off x="720000" y="5445224"/>
            <a:ext cx="11112000" cy="36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en typ de tekst</a:t>
            </a:r>
          </a:p>
        </p:txBody>
      </p:sp>
      <p:sp>
        <p:nvSpPr>
          <p:cNvPr id="5" name="Tijdelijke aanduiding voor datum 4"/>
          <p:cNvSpPr>
            <a:spLocks noGrp="1"/>
          </p:cNvSpPr>
          <p:nvPr>
            <p:ph type="dt" sz="half" idx="10"/>
          </p:nvPr>
        </p:nvSpPr>
        <p:spPr>
          <a:xfrm>
            <a:off x="720000" y="6048000"/>
            <a:ext cx="1248000" cy="288000"/>
          </a:xfrm>
        </p:spPr>
        <p:txBody>
          <a:bodyPr/>
          <a:lstStyle/>
          <a:p>
            <a:fld id="{C4DDCD72-59EE-436D-B435-201699A5BB49}" type="datetimeFigureOut">
              <a:rPr lang="nl-BE" smtClean="0"/>
              <a:pPr/>
              <a:t>2/07/2021</a:t>
            </a:fld>
            <a:endParaRPr lang="nl-BE" dirty="0"/>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a:t>
            </a:fld>
            <a:endParaRPr lang="nl-BE" dirty="0"/>
          </a:p>
        </p:txBody>
      </p:sp>
      <p:sp>
        <p:nvSpPr>
          <p:cNvPr id="8" name="Tijdelijke aanduiding voor voettekst 3"/>
          <p:cNvSpPr>
            <a:spLocks noGrp="1"/>
          </p:cNvSpPr>
          <p:nvPr>
            <p:ph type="ftr" sz="quarter" idx="11"/>
          </p:nvPr>
        </p:nvSpPr>
        <p:spPr>
          <a:xfrm>
            <a:off x="2088000" y="6048000"/>
            <a:ext cx="2640000" cy="288000"/>
          </a:xfrm>
        </p:spPr>
        <p:txBody>
          <a:bodyPr/>
          <a:lstStyle/>
          <a:p>
            <a:endParaRPr lang="nl-BE" dirty="0"/>
          </a:p>
        </p:txBody>
      </p:sp>
    </p:spTree>
    <p:extLst>
      <p:ext uri="{BB962C8B-B14F-4D97-AF65-F5344CB8AC3E}">
        <p14:creationId xmlns:p14="http://schemas.microsoft.com/office/powerpoint/2010/main" val="1684243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hthoek 6"/>
          <p:cNvSpPr/>
          <p:nvPr userDrawn="1"/>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5999" y="1800000"/>
            <a:ext cx="6096524" cy="2386800"/>
          </a:xfrm>
        </p:spPr>
        <p:txBody>
          <a:bodyPr anchor="b"/>
          <a:lstStyle>
            <a:lvl1pPr>
              <a:defRPr sz="4000" baseline="0">
                <a:solidFill>
                  <a:schemeClr val="tx2"/>
                </a:solidFill>
              </a:defRPr>
            </a:lvl1pPr>
          </a:lstStyle>
          <a:p>
            <a:r>
              <a:rPr lang="en-US" dirty="0"/>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r>
              <a:rPr lang="nl-BE"/>
              <a:t>27/06/2020</a:t>
            </a:r>
            <a:endParaRPr lang="nl-NL" dirty="0"/>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8" name="Picture Placeholder 4"/>
          <p:cNvSpPr>
            <a:spLocks noGrp="1"/>
          </p:cNvSpPr>
          <p:nvPr>
            <p:ph type="pic" sz="quarter" idx="13"/>
          </p:nvPr>
        </p:nvSpPr>
        <p:spPr>
          <a:xfrm>
            <a:off x="7248525" y="584201"/>
            <a:ext cx="4368673" cy="2376000"/>
          </a:xfrm>
        </p:spPr>
        <p:txBody>
          <a:bodyPr/>
          <a:lstStyle/>
          <a:p>
            <a:r>
              <a:rPr lang="en-US"/>
              <a:t>Click icon to add picture</a:t>
            </a:r>
            <a:endParaRPr lang="nl-NL"/>
          </a:p>
        </p:txBody>
      </p:sp>
      <p:sp>
        <p:nvSpPr>
          <p:cNvPr id="9" name="Picture Placeholder 4"/>
          <p:cNvSpPr>
            <a:spLocks noGrp="1"/>
          </p:cNvSpPr>
          <p:nvPr>
            <p:ph type="pic" sz="quarter" idx="14"/>
          </p:nvPr>
        </p:nvSpPr>
        <p:spPr>
          <a:xfrm>
            <a:off x="7248262" y="3248513"/>
            <a:ext cx="4368673" cy="2376000"/>
          </a:xfrm>
        </p:spPr>
        <p:txBody>
          <a:bodyPr/>
          <a:lstStyle/>
          <a:p>
            <a:r>
              <a:rPr lang="en-US"/>
              <a:t>Click icon to add picture</a:t>
            </a:r>
            <a:endParaRPr lang="nl-NL"/>
          </a:p>
        </p:txBody>
      </p:sp>
    </p:spTree>
    <p:extLst>
      <p:ext uri="{BB962C8B-B14F-4D97-AF65-F5344CB8AC3E}">
        <p14:creationId xmlns:p14="http://schemas.microsoft.com/office/powerpoint/2010/main" val="952148524"/>
      </p:ext>
    </p:extLst>
  </p:cSld>
  <p:clrMapOvr>
    <a:masterClrMapping/>
  </p:clrMapOvr>
  <p:extLst>
    <p:ext uri="{DCECCB84-F9BA-43D5-87BE-67443E8EF086}">
      <p15:sldGuideLst xmlns:p15="http://schemas.microsoft.com/office/powerpoint/2012/main">
        <p15:guide id="1" orient="horz" pos="3543">
          <p15:clr>
            <a:srgbClr val="FBAE40"/>
          </p15:clr>
        </p15:guide>
        <p15:guide id="2" pos="420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_White">
    <p:spTree>
      <p:nvGrpSpPr>
        <p:cNvPr id="1" name=""/>
        <p:cNvGrpSpPr/>
        <p:nvPr/>
      </p:nvGrpSpPr>
      <p:grpSpPr>
        <a:xfrm>
          <a:off x="0" y="0"/>
          <a:ext cx="0" cy="0"/>
          <a:chOff x="0" y="0"/>
          <a:chExt cx="0" cy="0"/>
        </a:xfrm>
      </p:grpSpPr>
      <p:sp>
        <p:nvSpPr>
          <p:cNvPr id="2" name="Titel 1"/>
          <p:cNvSpPr>
            <a:spLocks noGrp="1"/>
          </p:cNvSpPr>
          <p:nvPr>
            <p:ph type="title"/>
          </p:nvPr>
        </p:nvSpPr>
        <p:spPr>
          <a:xfrm>
            <a:off x="575999" y="1800000"/>
            <a:ext cx="6096264" cy="2386800"/>
          </a:xfrm>
        </p:spPr>
        <p:txBody>
          <a:bodyPr anchor="b">
            <a:normAutofit/>
          </a:bodyPr>
          <a:lstStyle>
            <a:lvl1pPr>
              <a:defRPr sz="4000"/>
            </a:lvl1pPr>
          </a:lstStyle>
          <a:p>
            <a:r>
              <a:rPr lang="en-US"/>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r>
              <a:rPr lang="nl-BE"/>
              <a:t>27/06/2020</a:t>
            </a:r>
            <a:endParaRPr lang="nl-NL" dirty="0"/>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7" name="Picture Placeholder 4"/>
          <p:cNvSpPr>
            <a:spLocks noGrp="1"/>
          </p:cNvSpPr>
          <p:nvPr>
            <p:ph type="pic" sz="quarter" idx="13"/>
          </p:nvPr>
        </p:nvSpPr>
        <p:spPr>
          <a:xfrm>
            <a:off x="7248525" y="584201"/>
            <a:ext cx="4368673" cy="5040312"/>
          </a:xfrm>
        </p:spPr>
        <p:txBody>
          <a:bodyPr/>
          <a:lstStyle/>
          <a:p>
            <a:r>
              <a:rPr lang="en-US"/>
              <a:t>Click icon to add picture</a:t>
            </a:r>
            <a:endParaRPr lang="nl-NL"/>
          </a:p>
        </p:txBody>
      </p:sp>
    </p:spTree>
  </p:cSld>
  <p:clrMapOvr>
    <a:masterClrMapping/>
  </p:clrMapOvr>
  <p:extLst>
    <p:ext uri="{DCECCB84-F9BA-43D5-87BE-67443E8EF086}">
      <p15:sldGuideLst xmlns:p15="http://schemas.microsoft.com/office/powerpoint/2012/main">
        <p15:guide id="1" orient="horz" pos="3543" userDrawn="1">
          <p15:clr>
            <a:srgbClr val="FBAE40"/>
          </p15:clr>
        </p15:guide>
        <p15:guide id="2" pos="4203" userDrawn="1">
          <p15:clr>
            <a:srgbClr val="FBAE40"/>
          </p15:clr>
        </p15:guide>
        <p15:guide id="3" orient="horz" pos="3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r>
              <a:rPr lang="nl-BE"/>
              <a:t>27/06/2020</a:t>
            </a:r>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A297500-7527-634B-90F4-69D0994C32B4}" type="slidenum">
              <a:rPr lang="nl-NL" smtClean="0"/>
              <a:t>‹#›</a:t>
            </a:fld>
            <a:endParaRPr lang="nl-NL"/>
          </a:p>
        </p:txBody>
      </p:sp>
      <p:sp>
        <p:nvSpPr>
          <p:cNvPr id="9" name="Tijdelijke aanduiding voor tekst 2"/>
          <p:cNvSpPr>
            <a:spLocks noGrp="1"/>
          </p:cNvSpPr>
          <p:nvPr>
            <p:ph idx="1"/>
          </p:nvPr>
        </p:nvSpPr>
        <p:spPr>
          <a:xfrm>
            <a:off x="576000" y="1656000"/>
            <a:ext cx="5400000" cy="4464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2" name="Content Placeholder 11"/>
          <p:cNvSpPr>
            <a:spLocks noGrp="1"/>
          </p:cNvSpPr>
          <p:nvPr>
            <p:ph sz="quarter" idx="13"/>
          </p:nvPr>
        </p:nvSpPr>
        <p:spPr>
          <a:xfrm>
            <a:off x="6217200" y="1656000"/>
            <a:ext cx="5400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859589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76000" y="1656000"/>
            <a:ext cx="5421575"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Tijdelijke aanduiding voor inhoud 3"/>
          <p:cNvSpPr>
            <a:spLocks noGrp="1"/>
          </p:cNvSpPr>
          <p:nvPr>
            <p:ph sz="half" idx="2"/>
          </p:nvPr>
        </p:nvSpPr>
        <p:spPr>
          <a:xfrm>
            <a:off x="576000" y="2276271"/>
            <a:ext cx="5421575"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6172200" y="1656000"/>
            <a:ext cx="5445000"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Tijdelijke aanduiding voor inhoud 5"/>
          <p:cNvSpPr>
            <a:spLocks noGrp="1"/>
          </p:cNvSpPr>
          <p:nvPr>
            <p:ph sz="quarter" idx="4"/>
          </p:nvPr>
        </p:nvSpPr>
        <p:spPr>
          <a:xfrm>
            <a:off x="6172200" y="2276271"/>
            <a:ext cx="5445000"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Tijdelijke aanduiding voor datum 6"/>
          <p:cNvSpPr>
            <a:spLocks noGrp="1"/>
          </p:cNvSpPr>
          <p:nvPr>
            <p:ph type="dt" sz="half" idx="10"/>
          </p:nvPr>
        </p:nvSpPr>
        <p:spPr/>
        <p:txBody>
          <a:bodyPr/>
          <a:lstStyle/>
          <a:p>
            <a:r>
              <a:rPr lang="nl-BE"/>
              <a:t>27/06/2020</a:t>
            </a:r>
            <a:endParaRPr lang="nl-NL" dirty="0"/>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A297500-7527-634B-90F4-69D0994C32B4}" type="slidenum">
              <a:rPr lang="nl-NL" smtClean="0"/>
              <a:t>‹#›</a:t>
            </a:fld>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784001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BE"/>
              <a:t>27/06/2020</a:t>
            </a:r>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A297500-7527-634B-90F4-69D0994C32B4}" type="slidenum">
              <a:rPr lang="nl-NL" smtClean="0"/>
              <a:t>‹#›</a:t>
            </a:fld>
            <a:endParaRPr lang="nl-NL"/>
          </a:p>
        </p:txBody>
      </p:sp>
      <p:sp>
        <p:nvSpPr>
          <p:cNvPr id="6" name="Title 5"/>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54663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BE"/>
              <a:t>27/06/2020</a:t>
            </a:r>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a:t>
            </a:fld>
            <a:endParaRPr lang="nl-NL"/>
          </a:p>
        </p:txBody>
      </p:sp>
    </p:spTree>
    <p:extLst>
      <p:ext uri="{BB962C8B-B14F-4D97-AF65-F5344CB8AC3E}">
        <p14:creationId xmlns:p14="http://schemas.microsoft.com/office/powerpoint/2010/main" val="30777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_Finish">
    <p:spTree>
      <p:nvGrpSpPr>
        <p:cNvPr id="1" name=""/>
        <p:cNvGrpSpPr/>
        <p:nvPr/>
      </p:nvGrpSpPr>
      <p:grpSpPr>
        <a:xfrm>
          <a:off x="0" y="0"/>
          <a:ext cx="0" cy="0"/>
          <a:chOff x="0" y="0"/>
          <a:chExt cx="0" cy="0"/>
        </a:xfrm>
      </p:grpSpPr>
      <p:sp>
        <p:nvSpPr>
          <p:cNvPr id="9" name="Rechthoek 8"/>
          <p:cNvSpPr/>
          <p:nvPr userDrawn="1"/>
        </p:nvSpPr>
        <p:spPr>
          <a:xfrm>
            <a:off x="0" y="0"/>
            <a:ext cx="12193200" cy="6209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9120" y="510988"/>
            <a:ext cx="11039793" cy="5184424"/>
          </a:xfrm>
        </p:spPr>
        <p:txBody>
          <a:bodyPr anchor="ctr" anchorCtr="0">
            <a:noAutofit/>
          </a:bodyPr>
          <a:lstStyle>
            <a:lvl1pPr algn="ctr">
              <a:defRPr sz="6000" baseline="0">
                <a:solidFill>
                  <a:schemeClr val="bg1"/>
                </a:solidFill>
              </a:defRPr>
            </a:lvl1pPr>
          </a:lstStyle>
          <a:p>
            <a:r>
              <a:rPr lang="en-US" dirty="0"/>
              <a:t>Click to edit Master title style</a:t>
            </a:r>
            <a:endParaRPr lang="nl-NL" dirty="0"/>
          </a:p>
        </p:txBody>
      </p:sp>
      <p:sp>
        <p:nvSpPr>
          <p:cNvPr id="4" name="Tijdelijke aanduiding voor datum 3"/>
          <p:cNvSpPr>
            <a:spLocks noGrp="1"/>
          </p:cNvSpPr>
          <p:nvPr>
            <p:ph type="dt" sz="half" idx="10"/>
          </p:nvPr>
        </p:nvSpPr>
        <p:spPr/>
        <p:txBody>
          <a:bodyPr/>
          <a:lstStyle/>
          <a:p>
            <a:r>
              <a:rPr lang="nl-BE"/>
              <a:t>27/06/2020</a:t>
            </a:r>
            <a:endParaRPr lang="nl-NL" dirty="0"/>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png"/><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07036"/>
            <a:ext cx="110412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r>
              <a:rPr lang="nl-BE"/>
              <a:t>27/06/2020</a:t>
            </a:r>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endParaRPr lang="nl-NL" dirty="0"/>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a:t>
            </a:fld>
            <a:endParaRPr lang="nl-NL" dirty="0"/>
          </a:p>
        </p:txBody>
      </p:sp>
    </p:spTree>
    <p:extLst>
      <p:ext uri="{BB962C8B-B14F-4D97-AF65-F5344CB8AC3E}">
        <p14:creationId xmlns:p14="http://schemas.microsoft.com/office/powerpoint/2010/main" val="463755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61" r:id="rId9"/>
  </p:sldLayoutIdLst>
  <p:hf hdr="0" ftr="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2" userDrawn="1">
          <p15:clr>
            <a:srgbClr val="F26B43"/>
          </p15:clr>
        </p15:guide>
        <p15:guide id="2" pos="7319" userDrawn="1">
          <p15:clr>
            <a:srgbClr val="F26B43"/>
          </p15:clr>
        </p15:guide>
        <p15:guide id="3" orient="horz" pos="3857" userDrawn="1">
          <p15:clr>
            <a:srgbClr val="F26B43"/>
          </p15:clr>
        </p15:guide>
        <p15:guide id="4" pos="36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16000"/>
            <a:ext cx="110412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r>
              <a:rPr lang="nl-BE"/>
              <a:t>27/06/2020</a:t>
            </a:r>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endParaRPr lang="nl-NL" dirty="0"/>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a:t>
            </a:fld>
            <a:endParaRPr lang="nl-NL" dirty="0"/>
          </a:p>
        </p:txBody>
      </p:sp>
    </p:spTree>
    <p:extLst>
      <p:ext uri="{BB962C8B-B14F-4D97-AF65-F5344CB8AC3E}">
        <p14:creationId xmlns:p14="http://schemas.microsoft.com/office/powerpoint/2010/main" val="173252323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hf hdr="0" ftr="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720000" y="180000"/>
            <a:ext cx="11112000" cy="900000"/>
          </a:xfrm>
          <a:prstGeom prst="rect">
            <a:avLst/>
          </a:prstGeom>
        </p:spPr>
        <p:txBody>
          <a:bodyPr vert="horz" lIns="0" tIns="0" rIns="0" bIns="0" rtlCol="0" anchor="b" anchorCtr="0">
            <a:normAutofit/>
          </a:bodyPr>
          <a:lstStyle/>
          <a:p>
            <a:r>
              <a:rPr lang="nl-NL" dirty="0"/>
              <a:t>Klik en typ de titel</a:t>
            </a:r>
            <a:endParaRPr lang="nl-BE" dirty="0"/>
          </a:p>
        </p:txBody>
      </p:sp>
      <p:sp>
        <p:nvSpPr>
          <p:cNvPr id="3" name="Tijdelijke aanduiding voor tekst 2"/>
          <p:cNvSpPr>
            <a:spLocks noGrp="1"/>
          </p:cNvSpPr>
          <p:nvPr>
            <p:ph type="body" idx="1"/>
          </p:nvPr>
        </p:nvSpPr>
        <p:spPr>
          <a:xfrm>
            <a:off x="720000" y="1349999"/>
            <a:ext cx="11112000" cy="4428000"/>
          </a:xfrm>
          <a:prstGeom prst="rect">
            <a:avLst/>
          </a:prstGeom>
        </p:spPr>
        <p:txBody>
          <a:bodyPr vert="horz" lIns="0" tIns="0" rIns="0" bIns="0" rtlCol="0">
            <a:noAutofit/>
          </a:body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p:cNvSpPr>
            <a:spLocks noGrp="1"/>
          </p:cNvSpPr>
          <p:nvPr>
            <p:ph type="dt" sz="half" idx="2"/>
          </p:nvPr>
        </p:nvSpPr>
        <p:spPr>
          <a:xfrm>
            <a:off x="719403" y="6048000"/>
            <a:ext cx="1248000" cy="288000"/>
          </a:xfrm>
          <a:prstGeom prst="rect">
            <a:avLst/>
          </a:prstGeom>
        </p:spPr>
        <p:txBody>
          <a:bodyPr vert="horz" lIns="0" tIns="0" rIns="0" bIns="0" rtlCol="0" anchor="t" anchorCtr="0"/>
          <a:lstStyle>
            <a:lvl1pPr algn="l">
              <a:defRPr sz="1000">
                <a:solidFill>
                  <a:srgbClr val="00407A"/>
                </a:solidFill>
                <a:latin typeface="Arial" pitchFamily="34" charset="0"/>
                <a:cs typeface="Arial" pitchFamily="34" charset="0"/>
              </a:defRPr>
            </a:lvl1pPr>
          </a:lstStyle>
          <a:p>
            <a:fld id="{C4DDCD72-59EE-436D-B435-201699A5BB49}" type="datetimeFigureOut">
              <a:rPr lang="nl-BE" smtClean="0"/>
              <a:pPr/>
              <a:t>2/07/2021</a:t>
            </a:fld>
            <a:endParaRPr lang="nl-BE" dirty="0"/>
          </a:p>
        </p:txBody>
      </p:sp>
      <p:sp>
        <p:nvSpPr>
          <p:cNvPr id="5" name="Tijdelijke aanduiding voor voettekst 4"/>
          <p:cNvSpPr>
            <a:spLocks noGrp="1"/>
          </p:cNvSpPr>
          <p:nvPr>
            <p:ph type="ftr" sz="quarter" idx="3"/>
          </p:nvPr>
        </p:nvSpPr>
        <p:spPr>
          <a:xfrm>
            <a:off x="2088000" y="6048000"/>
            <a:ext cx="2640000" cy="288000"/>
          </a:xfrm>
          <a:prstGeom prst="rect">
            <a:avLst/>
          </a:prstGeom>
        </p:spPr>
        <p:txBody>
          <a:bodyPr vert="horz" lIns="0" tIns="0" rIns="0" bIns="0" rtlCol="0" anchor="t" anchorCtr="0"/>
          <a:lstStyle>
            <a:lvl1pPr algn="ctr">
              <a:defRPr sz="1000">
                <a:solidFill>
                  <a:srgbClr val="00407A"/>
                </a:solidFill>
                <a:latin typeface="Arial" pitchFamily="34" charset="0"/>
                <a:cs typeface="Arial" pitchFamily="34" charset="0"/>
              </a:defRPr>
            </a:lvl1pPr>
          </a:lstStyle>
          <a:p>
            <a:endParaRPr lang="nl-BE" dirty="0"/>
          </a:p>
        </p:txBody>
      </p:sp>
      <p:sp>
        <p:nvSpPr>
          <p:cNvPr id="6" name="Tijdelijke aanduiding voor dianummer 5"/>
          <p:cNvSpPr>
            <a:spLocks noGrp="1"/>
          </p:cNvSpPr>
          <p:nvPr>
            <p:ph type="sldNum" sz="quarter" idx="4"/>
          </p:nvPr>
        </p:nvSpPr>
        <p:spPr>
          <a:xfrm>
            <a:off x="4848000" y="6048000"/>
            <a:ext cx="1248000" cy="288000"/>
          </a:xfrm>
          <a:prstGeom prst="rect">
            <a:avLst/>
          </a:prstGeom>
        </p:spPr>
        <p:txBody>
          <a:bodyPr vert="horz" lIns="0" tIns="0" rIns="0" bIns="0" rtlCol="0" anchor="t" anchorCtr="0"/>
          <a:lstStyle>
            <a:lvl1pPr algn="r">
              <a:defRPr sz="1000">
                <a:solidFill>
                  <a:srgbClr val="00407A"/>
                </a:solidFill>
                <a:latin typeface="Arial" pitchFamily="34" charset="0"/>
                <a:cs typeface="Arial" pitchFamily="34" charset="0"/>
              </a:defRPr>
            </a:lvl1pPr>
          </a:lstStyle>
          <a:p>
            <a:fld id="{F35D8031-C8E5-48F8-A3B6-81643B27A3AF}" type="slidenum">
              <a:rPr lang="nl-BE" smtClean="0"/>
              <a:pPr/>
              <a:t>‹#›</a:t>
            </a:fld>
            <a:endParaRPr lang="nl-BE" dirty="0"/>
          </a:p>
        </p:txBody>
      </p:sp>
      <p:sp>
        <p:nvSpPr>
          <p:cNvPr id="7" name="Rechthoek 6"/>
          <p:cNvSpPr/>
          <p:nvPr/>
        </p:nvSpPr>
        <p:spPr>
          <a:xfrm>
            <a:off x="0" y="6408000"/>
            <a:ext cx="12192000" cy="486000"/>
          </a:xfrm>
          <a:prstGeom prst="rect">
            <a:avLst/>
          </a:prstGeom>
          <a:gradFill flip="none" rotWithShape="1">
            <a:gsLst>
              <a:gs pos="100000">
                <a:srgbClr val="116E8A"/>
              </a:gs>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sz="1800"/>
          </a:p>
        </p:txBody>
      </p:sp>
      <p:pic>
        <p:nvPicPr>
          <p:cNvPr id="9" name="Afbeelding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16000" y="6012000"/>
            <a:ext cx="2016611" cy="540000"/>
          </a:xfrm>
          <a:prstGeom prst="rect">
            <a:avLst/>
          </a:prstGeom>
        </p:spPr>
      </p:pic>
    </p:spTree>
    <p:extLst>
      <p:ext uri="{BB962C8B-B14F-4D97-AF65-F5344CB8AC3E}">
        <p14:creationId xmlns:p14="http://schemas.microsoft.com/office/powerpoint/2010/main" val="100883212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txStyles>
    <p:titleStyle>
      <a:lvl1pPr algn="l" defTabSz="914400" rtl="0" eaLnBrk="1" latinLnBrk="0" hangingPunct="1">
        <a:spcBef>
          <a:spcPct val="0"/>
        </a:spcBef>
        <a:buNone/>
        <a:defRPr sz="3600" kern="1200" baseline="0">
          <a:solidFill>
            <a:srgbClr val="52BDEC"/>
          </a:solidFill>
          <a:latin typeface="Arial" pitchFamily="34" charset="0"/>
          <a:ea typeface="+mj-ea"/>
          <a:cs typeface="Arial" pitchFamily="34" charset="0"/>
        </a:defRPr>
      </a:lvl1pPr>
    </p:titleStyle>
    <p:bodyStyle>
      <a:lvl1pPr marL="360000" indent="-360000" algn="l" defTabSz="914400" rtl="0" eaLnBrk="1" latinLnBrk="0" hangingPunct="1">
        <a:spcBef>
          <a:spcPts val="580"/>
        </a:spcBef>
        <a:buSzPct val="110000"/>
        <a:buFont typeface="Arial" pitchFamily="34" charset="0"/>
        <a:buChar char="•"/>
        <a:defRPr sz="2400" kern="1200">
          <a:solidFill>
            <a:srgbClr val="00407A"/>
          </a:solidFill>
          <a:latin typeface="Arial" pitchFamily="34" charset="0"/>
          <a:ea typeface="+mn-ea"/>
          <a:cs typeface="Arial" pitchFamily="34" charset="0"/>
        </a:defRPr>
      </a:lvl1pPr>
      <a:lvl2pPr marL="720000" indent="-360363" algn="l" defTabSz="914400" rtl="0" eaLnBrk="1" latinLnBrk="0" hangingPunct="1">
        <a:spcBef>
          <a:spcPts val="580"/>
        </a:spcBef>
        <a:buSzPct val="75000"/>
        <a:buFont typeface="Courier New" pitchFamily="49" charset="0"/>
        <a:buChar char="o"/>
        <a:defRPr sz="2400" kern="1200">
          <a:solidFill>
            <a:srgbClr val="00407A"/>
          </a:solidFill>
          <a:latin typeface="Arial" pitchFamily="34" charset="0"/>
          <a:ea typeface="+mn-ea"/>
          <a:cs typeface="Arial" pitchFamily="34" charset="0"/>
        </a:defRPr>
      </a:lvl2pPr>
      <a:lvl3pPr marL="990000" indent="-270000" algn="l" defTabSz="914400" rtl="0" eaLnBrk="1" latinLnBrk="0" hangingPunct="1">
        <a:spcBef>
          <a:spcPct val="20000"/>
        </a:spcBef>
        <a:buFont typeface="Arial" pitchFamily="34" charset="0"/>
        <a:buChar char="•"/>
        <a:defRPr sz="2000" kern="1200">
          <a:solidFill>
            <a:srgbClr val="00407A"/>
          </a:solidFill>
          <a:latin typeface="Arial" pitchFamily="34" charset="0"/>
          <a:ea typeface="+mn-ea"/>
          <a:cs typeface="Arial" pitchFamily="34" charset="0"/>
        </a:defRPr>
      </a:lvl3pPr>
      <a:lvl4pPr marL="1168400" indent="-180000" algn="l" defTabSz="914400" rtl="0" eaLnBrk="1" latinLnBrk="0" hangingPunct="1">
        <a:spcBef>
          <a:spcPts val="380"/>
        </a:spcBef>
        <a:buSzPct val="80000"/>
        <a:buFont typeface="Arial" pitchFamily="34" charset="0"/>
        <a:buChar char="•"/>
        <a:defRPr sz="1600" kern="1200">
          <a:solidFill>
            <a:srgbClr val="00407A"/>
          </a:solidFill>
          <a:latin typeface="Arial" pitchFamily="34" charset="0"/>
          <a:ea typeface="+mn-ea"/>
          <a:cs typeface="Arial" pitchFamily="34" charset="0"/>
        </a:defRPr>
      </a:lvl4pPr>
      <a:lvl5pPr marL="1338263" indent="-179388" algn="l" defTabSz="914400" rtl="0" eaLnBrk="1" latinLnBrk="0" hangingPunct="1">
        <a:spcBef>
          <a:spcPts val="380"/>
        </a:spcBef>
        <a:buFont typeface="Arial" pitchFamily="34" charset="0"/>
        <a:buChar char="-"/>
        <a:defRPr lang="nl-BE" sz="1600" kern="1200" dirty="0">
          <a:solidFill>
            <a:srgbClr val="00407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a:xfrm>
            <a:off x="301584" y="1071153"/>
            <a:ext cx="11556947" cy="3997235"/>
          </a:xfrm>
        </p:spPr>
        <p:txBody>
          <a:bodyPr>
            <a:normAutofit/>
          </a:bodyPr>
          <a:lstStyle/>
          <a:p>
            <a:r>
              <a:rPr lang="en-US" b="1" dirty="0"/>
              <a:t>Coping with Precarity during COVID-19: A Study on Platform Workers in Poland</a:t>
            </a:r>
            <a:br>
              <a:rPr lang="pl-PL" dirty="0"/>
            </a:br>
            <a:br>
              <a:rPr lang="pl-PL" dirty="0"/>
            </a:br>
            <a:r>
              <a:rPr lang="en-US" sz="2200" dirty="0"/>
              <a:t>Karol Muszyński*</a:t>
            </a:r>
            <a:r>
              <a:rPr lang="pl-PL" sz="2200" dirty="0"/>
              <a:t>, </a:t>
            </a:r>
            <a:r>
              <a:rPr lang="en-US" sz="2200" dirty="0"/>
              <a:t>Valeria </a:t>
            </a:r>
            <a:r>
              <a:rPr lang="en-US" sz="2200" dirty="0" err="1"/>
              <a:t>Pulignano</a:t>
            </a:r>
            <a:r>
              <a:rPr lang="en-US" sz="2200" dirty="0"/>
              <a:t>*, </a:t>
            </a:r>
            <a:r>
              <a:rPr lang="en-US" sz="2200" dirty="0" err="1"/>
              <a:t>Markieta</a:t>
            </a:r>
            <a:r>
              <a:rPr lang="en-US" sz="2200" dirty="0"/>
              <a:t> </a:t>
            </a:r>
            <a:r>
              <a:rPr lang="en-US" sz="2200" dirty="0" err="1"/>
              <a:t>Domecka</a:t>
            </a:r>
            <a:r>
              <a:rPr lang="en-US" sz="2200" dirty="0"/>
              <a:t>*, </a:t>
            </a:r>
            <a:r>
              <a:rPr lang="pl-PL" sz="2200" dirty="0"/>
              <a:t>Adam </a:t>
            </a:r>
            <a:r>
              <a:rPr lang="pl-PL" sz="2200" dirty="0" err="1"/>
              <a:t>Mrozowicki</a:t>
            </a:r>
            <a:r>
              <a:rPr lang="pl-PL" sz="2200" dirty="0"/>
              <a:t>^</a:t>
            </a:r>
            <a:br>
              <a:rPr lang="pl-PL" sz="2200" dirty="0"/>
            </a:br>
            <a:r>
              <a:rPr lang="en-US" sz="2200" dirty="0"/>
              <a:t>*</a:t>
            </a:r>
            <a:r>
              <a:rPr lang="en-GB" sz="2200" dirty="0"/>
              <a:t>KU Leuven – Centre for Sociological Research</a:t>
            </a:r>
            <a:br>
              <a:rPr lang="en-GB" sz="2200" dirty="0"/>
            </a:br>
            <a:r>
              <a:rPr lang="en-GB" sz="2200" dirty="0"/>
              <a:t>^University of </a:t>
            </a:r>
            <a:r>
              <a:rPr lang="en-GB" sz="2200" dirty="0" err="1"/>
              <a:t>Wrocław</a:t>
            </a:r>
            <a:r>
              <a:rPr lang="en-GB" sz="2200" dirty="0"/>
              <a:t> - Institute of Sociology</a:t>
            </a:r>
            <a:br>
              <a:rPr lang="en-GB" sz="2200" dirty="0"/>
            </a:br>
            <a:br>
              <a:rPr lang="en-GB" sz="2200" dirty="0"/>
            </a:br>
            <a:r>
              <a:rPr lang="en-GB" sz="2200"/>
              <a:t>SASE Conference, </a:t>
            </a:r>
            <a:r>
              <a:rPr lang="en-GB" sz="2200" dirty="0"/>
              <a:t>2-5 July 2021</a:t>
            </a:r>
            <a:endParaRPr lang="nl-NL" sz="3600" dirty="0"/>
          </a:p>
        </p:txBody>
      </p:sp>
      <p:pic>
        <p:nvPicPr>
          <p:cNvPr id="7" name="Picture 6"/>
          <p:cNvPicPr>
            <a:picLocks noChangeAspect="1"/>
          </p:cNvPicPr>
          <p:nvPr/>
        </p:nvPicPr>
        <p:blipFill>
          <a:blip r:embed="rId2"/>
          <a:stretch>
            <a:fillRect/>
          </a:stretch>
        </p:blipFill>
        <p:spPr>
          <a:xfrm>
            <a:off x="10196052" y="5444457"/>
            <a:ext cx="1995948" cy="1413544"/>
          </a:xfrm>
          <a:prstGeom prst="rect">
            <a:avLst/>
          </a:prstGeom>
        </p:spPr>
      </p:pic>
      <p:pic>
        <p:nvPicPr>
          <p:cNvPr id="12" name="Picture 11"/>
          <p:cNvPicPr>
            <a:picLocks noChangeAspect="1"/>
          </p:cNvPicPr>
          <p:nvPr/>
        </p:nvPicPr>
        <p:blipFill>
          <a:blip r:embed="rId3"/>
          <a:stretch>
            <a:fillRect/>
          </a:stretch>
        </p:blipFill>
        <p:spPr>
          <a:xfrm>
            <a:off x="6393368" y="5695064"/>
            <a:ext cx="3786167" cy="912330"/>
          </a:xfrm>
          <a:prstGeom prst="rect">
            <a:avLst/>
          </a:prstGeom>
        </p:spPr>
      </p:pic>
      <p:sp>
        <p:nvSpPr>
          <p:cNvPr id="10" name="Ondertitel 8">
            <a:extLst>
              <a:ext uri="{FF2B5EF4-FFF2-40B4-BE49-F238E27FC236}">
                <a16:creationId xmlns:a16="http://schemas.microsoft.com/office/drawing/2014/main" id="{BC19B3B2-CC64-6441-8145-58D0267DB2DF}"/>
              </a:ext>
            </a:extLst>
          </p:cNvPr>
          <p:cNvSpPr txBox="1">
            <a:spLocks/>
          </p:cNvSpPr>
          <p:nvPr/>
        </p:nvSpPr>
        <p:spPr>
          <a:xfrm>
            <a:off x="301584" y="4921860"/>
            <a:ext cx="6091784" cy="1770488"/>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a:buNone/>
              <a:defRPr sz="2400" kern="1200" baseline="0">
                <a:solidFill>
                  <a:schemeClr val="tx1"/>
                </a:solidFill>
                <a:latin typeface="Arial" charset="0"/>
                <a:ea typeface="+mn-ea"/>
                <a:cs typeface="+mn-cs"/>
              </a:defRPr>
            </a:lvl1pPr>
            <a:lvl2pPr marL="457200" indent="0" algn="ctr" defTabSz="914400" rtl="0" eaLnBrk="1" latinLnBrk="0" hangingPunct="1">
              <a:lnSpc>
                <a:spcPct val="100000"/>
              </a:lnSpc>
              <a:spcBef>
                <a:spcPts val="500"/>
              </a:spcBef>
              <a:buFont typeface="Arial"/>
              <a:buNone/>
              <a:defRPr sz="2000" kern="1200" baseline="0">
                <a:solidFill>
                  <a:schemeClr val="tx1"/>
                </a:solidFill>
                <a:latin typeface="Arial" charset="0"/>
                <a:ea typeface="+mn-ea"/>
                <a:cs typeface="+mn-cs"/>
              </a:defRPr>
            </a:lvl2pPr>
            <a:lvl3pPr marL="914400" indent="0" algn="ctr" defTabSz="914400" rtl="0" eaLnBrk="1" latinLnBrk="0" hangingPunct="1">
              <a:lnSpc>
                <a:spcPct val="100000"/>
              </a:lnSpc>
              <a:spcBef>
                <a:spcPts val="500"/>
              </a:spcBef>
              <a:buFont typeface="Arial"/>
              <a:buNone/>
              <a:defRPr sz="1800" kern="1200" baseline="0">
                <a:solidFill>
                  <a:schemeClr val="tx1"/>
                </a:solidFill>
                <a:latin typeface="Arial" charset="0"/>
                <a:ea typeface="+mn-ea"/>
                <a:cs typeface="+mn-cs"/>
              </a:defRPr>
            </a:lvl3pPr>
            <a:lvl4pPr marL="13716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4pPr>
            <a:lvl5pPr marL="18288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pl-PL" sz="1100" dirty="0"/>
          </a:p>
          <a:p>
            <a:r>
              <a:rPr lang="en-US" sz="1300" dirty="0"/>
              <a:t>These results are part of the </a:t>
            </a:r>
            <a:r>
              <a:rPr lang="en-US" sz="1300" dirty="0" err="1"/>
              <a:t>ResPecTMe</a:t>
            </a:r>
            <a:r>
              <a:rPr lang="en-US" sz="1300" dirty="0"/>
              <a:t> project that has received funding from the European Research Council (ERC) under the European Union’s Horizon 2020 research and innovation </a:t>
            </a:r>
            <a:r>
              <a:rPr lang="en-US" sz="1300" dirty="0" err="1"/>
              <a:t>programme</a:t>
            </a:r>
            <a:r>
              <a:rPr lang="en-US" sz="1300" dirty="0"/>
              <a:t> (Grant agreement No. 833577). </a:t>
            </a:r>
            <a:r>
              <a:rPr lang="en-GB" sz="1300" dirty="0"/>
              <a:t>We would also like to acknowledge the collaboration with the University of Wroclaw within the scope of the ERC Advanced Grant </a:t>
            </a:r>
            <a:r>
              <a:rPr lang="en-GB" sz="1300" dirty="0" err="1"/>
              <a:t>ResPecTMe</a:t>
            </a:r>
            <a:r>
              <a:rPr lang="en-GB" sz="1300" dirty="0"/>
              <a:t> and the recently funded </a:t>
            </a:r>
            <a:r>
              <a:rPr lang="en-GB" sz="1300" i="1" dirty="0"/>
              <a:t>COV-WORK: Socio-economic consciousness, work experiences and coping strategies of Poles in the context of the post-pandemic crisis</a:t>
            </a:r>
            <a:r>
              <a:rPr lang="en-GB" sz="1300" dirty="0"/>
              <a:t> project which received financial support from the National Science Centre in Poland (UMO-2020/37/B/HS6/00479)</a:t>
            </a:r>
            <a:endParaRPr lang="pl-PT" sz="1300" dirty="0"/>
          </a:p>
          <a:p>
            <a:endParaRPr lang="nl-BE" sz="1100" dirty="0"/>
          </a:p>
          <a:p>
            <a:endParaRPr lang="nl-NL" sz="1100" dirty="0"/>
          </a:p>
          <a:p>
            <a:endParaRPr lang="nl-NL" sz="1100" dirty="0"/>
          </a:p>
        </p:txBody>
      </p:sp>
    </p:spTree>
    <p:extLst>
      <p:ext uri="{BB962C8B-B14F-4D97-AF65-F5344CB8AC3E}">
        <p14:creationId xmlns:p14="http://schemas.microsoft.com/office/powerpoint/2010/main" val="362829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726796" y="930666"/>
            <a:ext cx="11465204" cy="5000909"/>
          </a:xfrm>
        </p:spPr>
        <p:txBody>
          <a:bodyPr>
            <a:noAutofit/>
          </a:bodyPr>
          <a:lstStyle/>
          <a:p>
            <a:r>
              <a:rPr lang="pl-PL" sz="2100" dirty="0" err="1"/>
              <a:t>All</a:t>
            </a:r>
            <a:r>
              <a:rPr lang="pl-PL" sz="2100" dirty="0"/>
              <a:t> </a:t>
            </a:r>
            <a:r>
              <a:rPr lang="pl-PL" sz="2100" dirty="0" err="1"/>
              <a:t>strategies</a:t>
            </a:r>
            <a:r>
              <a:rPr lang="pl-PL" sz="2100" dirty="0"/>
              <a:t> </a:t>
            </a:r>
            <a:r>
              <a:rPr lang="pl-PL" sz="2100" dirty="0" err="1"/>
              <a:t>that</a:t>
            </a:r>
            <a:r>
              <a:rPr lang="pl-PL" sz="2100" dirty="0"/>
              <a:t> </a:t>
            </a:r>
            <a:r>
              <a:rPr lang="pl-PL" sz="2100" dirty="0" err="1"/>
              <a:t>assume</a:t>
            </a:r>
            <a:r>
              <a:rPr lang="pl-PL" sz="2100" dirty="0"/>
              <a:t> </a:t>
            </a:r>
            <a:r>
              <a:rPr lang="pl-PL" sz="2100" dirty="0" err="1"/>
              <a:t>acceptance</a:t>
            </a:r>
            <a:r>
              <a:rPr lang="pl-PL" sz="2100" dirty="0"/>
              <a:t> </a:t>
            </a:r>
            <a:r>
              <a:rPr lang="pl-PL" sz="2100" dirty="0" err="1"/>
              <a:t>towards</a:t>
            </a:r>
            <a:r>
              <a:rPr lang="pl-PL" sz="2100" dirty="0"/>
              <a:t> platform </a:t>
            </a:r>
            <a:r>
              <a:rPr lang="pl-PL" sz="2100" dirty="0" err="1"/>
              <a:t>work</a:t>
            </a:r>
            <a:r>
              <a:rPr lang="pl-PL" sz="2100" dirty="0"/>
              <a:t> </a:t>
            </a:r>
            <a:r>
              <a:rPr lang="pl-PL" sz="2100" dirty="0" err="1"/>
              <a:t>without</a:t>
            </a:r>
            <a:r>
              <a:rPr lang="pl-PL" sz="2100" dirty="0"/>
              <a:t> SER-</a:t>
            </a:r>
            <a:r>
              <a:rPr lang="pl-PL" sz="2100" dirty="0" err="1"/>
              <a:t>protection</a:t>
            </a:r>
            <a:endParaRPr lang="pl-PL" sz="2100" dirty="0"/>
          </a:p>
          <a:p>
            <a:r>
              <a:rPr lang="pl-PL" sz="2100" dirty="0" err="1"/>
              <a:t>Workers</a:t>
            </a:r>
            <a:r>
              <a:rPr lang="pl-PL" sz="2100" dirty="0"/>
              <a:t> </a:t>
            </a:r>
            <a:r>
              <a:rPr lang="pl-PL" sz="2100" dirty="0" err="1"/>
              <a:t>cope</a:t>
            </a:r>
            <a:r>
              <a:rPr lang="pl-PL" sz="2100" dirty="0"/>
              <a:t> by:</a:t>
            </a:r>
          </a:p>
          <a:p>
            <a:r>
              <a:rPr lang="pl-PL" sz="2100" dirty="0"/>
              <a:t>1) </a:t>
            </a:r>
            <a:r>
              <a:rPr lang="pl-PL" sz="2100" dirty="0" err="1"/>
              <a:t>using</a:t>
            </a:r>
            <a:r>
              <a:rPr lang="pl-PL" sz="2100" dirty="0"/>
              <a:t> </a:t>
            </a:r>
            <a:r>
              <a:rPr lang="pl-PL" sz="2100" dirty="0" err="1"/>
              <a:t>private</a:t>
            </a:r>
            <a:r>
              <a:rPr lang="pl-PL" sz="2100" dirty="0"/>
              <a:t> </a:t>
            </a:r>
            <a:r>
              <a:rPr lang="pl-PL" sz="2100" dirty="0" err="1"/>
              <a:t>resources</a:t>
            </a:r>
            <a:endParaRPr lang="pl-PL" sz="2100" dirty="0"/>
          </a:p>
          <a:p>
            <a:pPr lvl="1"/>
            <a:r>
              <a:rPr lang="pl-PL" sz="2100" dirty="0" err="1"/>
              <a:t>Savings</a:t>
            </a:r>
            <a:r>
              <a:rPr lang="pl-PL" sz="2100" dirty="0"/>
              <a:t>, </a:t>
            </a:r>
            <a:r>
              <a:rPr lang="pl-PL" sz="2100" dirty="0" err="1"/>
              <a:t>private</a:t>
            </a:r>
            <a:r>
              <a:rPr lang="pl-PL" sz="2100" dirty="0"/>
              <a:t> </a:t>
            </a:r>
            <a:r>
              <a:rPr lang="pl-PL" sz="2100" dirty="0" err="1"/>
              <a:t>tools</a:t>
            </a:r>
            <a:r>
              <a:rPr lang="pl-PL" sz="2100" dirty="0"/>
              <a:t> of </a:t>
            </a:r>
            <a:r>
              <a:rPr lang="pl-PL" sz="2100" dirty="0" err="1"/>
              <a:t>work</a:t>
            </a:r>
            <a:r>
              <a:rPr lang="pl-PL" sz="2100" dirty="0"/>
              <a:t> to </a:t>
            </a:r>
            <a:r>
              <a:rPr lang="pl-PL" sz="2100" dirty="0" err="1"/>
              <a:t>buffer</a:t>
            </a:r>
            <a:r>
              <a:rPr lang="pl-PL" sz="2100" dirty="0"/>
              <a:t> or </a:t>
            </a:r>
            <a:r>
              <a:rPr lang="pl-PL" sz="2100" dirty="0" err="1"/>
              <a:t>cope</a:t>
            </a:r>
            <a:r>
              <a:rPr lang="pl-PL" sz="2100" dirty="0"/>
              <a:t> with </a:t>
            </a:r>
            <a:r>
              <a:rPr lang="pl-PL" sz="2100" dirty="0" err="1"/>
              <a:t>increased</a:t>
            </a:r>
            <a:r>
              <a:rPr lang="pl-PL" sz="2100" dirty="0"/>
              <a:t> </a:t>
            </a:r>
            <a:r>
              <a:rPr lang="pl-PL" sz="2100" dirty="0" err="1"/>
              <a:t>competition</a:t>
            </a:r>
            <a:r>
              <a:rPr lang="pl-PL" sz="2100" dirty="0"/>
              <a:t>, </a:t>
            </a:r>
            <a:r>
              <a:rPr lang="pl-PL" sz="2100" dirty="0" err="1"/>
              <a:t>support</a:t>
            </a:r>
            <a:r>
              <a:rPr lang="pl-PL" sz="2100" dirty="0"/>
              <a:t> from family </a:t>
            </a:r>
          </a:p>
          <a:p>
            <a:r>
              <a:rPr lang="pl-PL" sz="2100" dirty="0"/>
              <a:t>2) </a:t>
            </a:r>
            <a:r>
              <a:rPr lang="pl-PL" sz="2100" dirty="0" err="1"/>
              <a:t>adopting</a:t>
            </a:r>
            <a:r>
              <a:rPr lang="pl-PL" sz="2100" dirty="0"/>
              <a:t> </a:t>
            </a:r>
            <a:r>
              <a:rPr lang="pl-PL" sz="2100" dirty="0" err="1"/>
              <a:t>mimalistic</a:t>
            </a:r>
            <a:r>
              <a:rPr lang="pl-PL" sz="2100" dirty="0"/>
              <a:t> </a:t>
            </a:r>
            <a:r>
              <a:rPr lang="pl-PL" sz="2100" dirty="0" err="1"/>
              <a:t>lifestyle</a:t>
            </a:r>
            <a:r>
              <a:rPr lang="pl-PL" sz="2100" dirty="0"/>
              <a:t>, </a:t>
            </a:r>
            <a:r>
              <a:rPr lang="pl-PL" sz="2100" dirty="0" err="1"/>
              <a:t>usually</a:t>
            </a:r>
            <a:r>
              <a:rPr lang="pl-PL" sz="2100" dirty="0"/>
              <a:t> </a:t>
            </a:r>
            <a:r>
              <a:rPr lang="pl-PL" sz="2100" dirty="0" err="1"/>
              <a:t>underpinned</a:t>
            </a:r>
            <a:r>
              <a:rPr lang="pl-PL" sz="2100" dirty="0"/>
              <a:t> by </a:t>
            </a:r>
            <a:r>
              <a:rPr lang="pl-PL" sz="2100" dirty="0" err="1"/>
              <a:t>previous</a:t>
            </a:r>
            <a:r>
              <a:rPr lang="pl-PL" sz="2100" dirty="0"/>
              <a:t> </a:t>
            </a:r>
            <a:r>
              <a:rPr lang="pl-PL" sz="2100" dirty="0" err="1"/>
              <a:t>precarious</a:t>
            </a:r>
            <a:r>
              <a:rPr lang="pl-PL" sz="2100" dirty="0"/>
              <a:t> </a:t>
            </a:r>
            <a:r>
              <a:rPr lang="pl-PL" sz="2100" dirty="0" err="1"/>
              <a:t>work</a:t>
            </a:r>
            <a:r>
              <a:rPr lang="pl-PL" sz="2100" dirty="0"/>
              <a:t> </a:t>
            </a:r>
            <a:r>
              <a:rPr lang="pl-PL" sz="2100" dirty="0" err="1"/>
              <a:t>experiences</a:t>
            </a:r>
            <a:r>
              <a:rPr lang="pl-PL" sz="2100" dirty="0"/>
              <a:t>:</a:t>
            </a:r>
          </a:p>
          <a:p>
            <a:pPr lvl="1"/>
            <a:r>
              <a:rPr lang="en-GB" sz="2100" dirty="0"/>
              <a:t>“</a:t>
            </a:r>
            <a:r>
              <a:rPr lang="en-GB" sz="2100" i="1" dirty="0"/>
              <a:t>Uncertainty related to work has always accompanied me. </a:t>
            </a:r>
            <a:r>
              <a:rPr lang="en-GB" sz="2100" b="1" i="1" dirty="0"/>
              <a:t>I live in this state of epidemic all the time ((laughter))</a:t>
            </a:r>
            <a:r>
              <a:rPr lang="en-GB" sz="2100" i="1" dirty="0"/>
              <a:t>. I cannot predict whether there will be an order from a client or not. If someone wants to terminate a contract with me, they can, they just write &lt;&lt;thanks, goodbye&gt;&gt;, and that’s all. So it’s quite ironic that COVID has not impacted the way I work too much and my whole reality in general”.  </a:t>
            </a:r>
            <a:r>
              <a:rPr lang="en-GB" sz="2100" dirty="0"/>
              <a:t>(Hanna, Upwork translator)</a:t>
            </a:r>
          </a:p>
          <a:p>
            <a:r>
              <a:rPr lang="en-GB" sz="2100" dirty="0"/>
              <a:t>3) using institutional resources:</a:t>
            </a:r>
          </a:p>
          <a:p>
            <a:pPr lvl="1"/>
            <a:r>
              <a:rPr lang="en-GB" sz="2200" dirty="0"/>
              <a:t>Welfare – reliance on pension, unemployment benefits, residual COVID support measures</a:t>
            </a:r>
          </a:p>
        </p:txBody>
      </p:sp>
      <p:sp>
        <p:nvSpPr>
          <p:cNvPr id="4" name="Symbol zastępczy numeru slajdu 3"/>
          <p:cNvSpPr>
            <a:spLocks noGrp="1"/>
          </p:cNvSpPr>
          <p:nvPr>
            <p:ph type="sldNum" sz="quarter" idx="12"/>
          </p:nvPr>
        </p:nvSpPr>
        <p:spPr/>
        <p:txBody>
          <a:bodyPr/>
          <a:lstStyle/>
          <a:p>
            <a:fld id="{0A297500-7527-634B-90F4-69D0994C32B4}" type="slidenum">
              <a:rPr lang="nl-NL" smtClean="0"/>
              <a:t>10</a:t>
            </a:fld>
            <a:endParaRPr lang="nl-NL"/>
          </a:p>
        </p:txBody>
      </p:sp>
      <p:sp>
        <p:nvSpPr>
          <p:cNvPr id="5" name="Tytuł 4"/>
          <p:cNvSpPr>
            <a:spLocks noGrp="1"/>
          </p:cNvSpPr>
          <p:nvPr>
            <p:ph type="title"/>
          </p:nvPr>
        </p:nvSpPr>
        <p:spPr>
          <a:xfrm>
            <a:off x="575400" y="27655"/>
            <a:ext cx="11041200" cy="1152000"/>
          </a:xfrm>
        </p:spPr>
        <p:txBody>
          <a:bodyPr/>
          <a:lstStyle/>
          <a:p>
            <a:r>
              <a:rPr lang="en-GB" dirty="0"/>
              <a:t>Loyalty</a:t>
            </a:r>
            <a:endParaRPr lang="pl-PL" dirty="0"/>
          </a:p>
        </p:txBody>
      </p:sp>
      <p:pic>
        <p:nvPicPr>
          <p:cNvPr id="6" name="Picture 5"/>
          <p:cNvPicPr>
            <a:picLocks noChangeAspect="1"/>
          </p:cNvPicPr>
          <p:nvPr/>
        </p:nvPicPr>
        <p:blipFill>
          <a:blip r:embed="rId3"/>
          <a:stretch>
            <a:fillRect/>
          </a:stretch>
        </p:blipFill>
        <p:spPr>
          <a:xfrm>
            <a:off x="0" y="5934662"/>
            <a:ext cx="1299411" cy="920251"/>
          </a:xfrm>
          <a:prstGeom prst="rect">
            <a:avLst/>
          </a:prstGeom>
        </p:spPr>
      </p:pic>
      <p:pic>
        <p:nvPicPr>
          <p:cNvPr id="8" name="Picture 6"/>
          <p:cNvPicPr>
            <a:picLocks noChangeAspect="1"/>
          </p:cNvPicPr>
          <p:nvPr/>
        </p:nvPicPr>
        <p:blipFill>
          <a:blip r:embed="rId4"/>
          <a:stretch>
            <a:fillRect/>
          </a:stretch>
        </p:blipFill>
        <p:spPr>
          <a:xfrm>
            <a:off x="8133469" y="6255224"/>
            <a:ext cx="2312663" cy="557552"/>
          </a:xfrm>
          <a:prstGeom prst="rect">
            <a:avLst/>
          </a:prstGeom>
        </p:spPr>
      </p:pic>
    </p:spTree>
    <p:extLst>
      <p:ext uri="{BB962C8B-B14F-4D97-AF65-F5344CB8AC3E}">
        <p14:creationId xmlns:p14="http://schemas.microsoft.com/office/powerpoint/2010/main" val="3672545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726796" y="1165511"/>
            <a:ext cx="11465204" cy="4875071"/>
          </a:xfrm>
        </p:spPr>
        <p:txBody>
          <a:bodyPr>
            <a:normAutofit fontScale="92500" lnSpcReduction="10000"/>
          </a:bodyPr>
          <a:lstStyle/>
          <a:p>
            <a:r>
              <a:rPr lang="en-GB" sz="2500" dirty="0"/>
              <a:t>1) online freelancers with economic capital (or ability to mobilize one - partners, family, welfare) (n=7)</a:t>
            </a:r>
          </a:p>
          <a:p>
            <a:r>
              <a:rPr lang="en-GB" sz="2500" dirty="0"/>
              <a:t>2) workers with an orientation towards freelance/independent career, even without resources (n=5)</a:t>
            </a:r>
          </a:p>
          <a:p>
            <a:pPr lvl="1"/>
            <a:r>
              <a:rPr lang="en-GB" sz="2500" dirty="0"/>
              <a:t>2.1) three online freelancers with precarious work experiences who are  committed to freelancing</a:t>
            </a:r>
          </a:p>
          <a:p>
            <a:pPr lvl="1"/>
            <a:r>
              <a:rPr lang="en-GB" sz="2500" dirty="0"/>
              <a:t>2.2.) two food delivery workers highly oriented at independence (</a:t>
            </a:r>
            <a:r>
              <a:rPr lang="en-GB" sz="2500" dirty="0" err="1"/>
              <a:t>horeca</a:t>
            </a:r>
            <a:r>
              <a:rPr lang="en-GB" sz="2500" dirty="0"/>
              <a:t> workers)</a:t>
            </a:r>
          </a:p>
          <a:p>
            <a:r>
              <a:rPr lang="en-GB" sz="2500" dirty="0"/>
              <a:t>3) young food delivery workers at the beginning of career, usually combining work with education and/or support from parents (n=7)</a:t>
            </a:r>
          </a:p>
          <a:p>
            <a:pPr lvl="1"/>
            <a:r>
              <a:rPr lang="en-GB" sz="2500" dirty="0"/>
              <a:t>Platform work often only solution during COVID</a:t>
            </a:r>
          </a:p>
          <a:p>
            <a:pPr lvl="1"/>
            <a:endParaRPr lang="en-GB" sz="2500" dirty="0"/>
          </a:p>
          <a:p>
            <a:r>
              <a:rPr lang="en-GB" sz="2500" dirty="0"/>
              <a:t>Thus: Non-work (private or institutional) resources↑ or values</a:t>
            </a:r>
            <a:endParaRPr lang="pl-PT" sz="2500" dirty="0"/>
          </a:p>
          <a:p>
            <a:pPr marL="0" indent="0">
              <a:buNone/>
            </a:pPr>
            <a:endParaRPr lang="en-GB" dirty="0"/>
          </a:p>
        </p:txBody>
      </p:sp>
      <p:sp>
        <p:nvSpPr>
          <p:cNvPr id="4" name="Symbol zastępczy numeru slajdu 3"/>
          <p:cNvSpPr>
            <a:spLocks noGrp="1"/>
          </p:cNvSpPr>
          <p:nvPr>
            <p:ph type="sldNum" sz="quarter" idx="12"/>
          </p:nvPr>
        </p:nvSpPr>
        <p:spPr/>
        <p:txBody>
          <a:bodyPr/>
          <a:lstStyle/>
          <a:p>
            <a:fld id="{0A297500-7527-634B-90F4-69D0994C32B4}" type="slidenum">
              <a:rPr lang="nl-NL" smtClean="0"/>
              <a:t>11</a:t>
            </a:fld>
            <a:endParaRPr lang="nl-NL"/>
          </a:p>
        </p:txBody>
      </p:sp>
      <p:sp>
        <p:nvSpPr>
          <p:cNvPr id="5" name="Tytuł 4"/>
          <p:cNvSpPr>
            <a:spLocks noGrp="1"/>
          </p:cNvSpPr>
          <p:nvPr>
            <p:ph type="title"/>
          </p:nvPr>
        </p:nvSpPr>
        <p:spPr/>
        <p:txBody>
          <a:bodyPr/>
          <a:lstStyle/>
          <a:p>
            <a:r>
              <a:rPr lang="en-GB" dirty="0"/>
              <a:t>Loyalty - who?</a:t>
            </a:r>
            <a:endParaRPr lang="pl-PL" dirty="0"/>
          </a:p>
        </p:txBody>
      </p:sp>
      <p:pic>
        <p:nvPicPr>
          <p:cNvPr id="6" name="Picture 5"/>
          <p:cNvPicPr>
            <a:picLocks noChangeAspect="1"/>
          </p:cNvPicPr>
          <p:nvPr/>
        </p:nvPicPr>
        <p:blipFill>
          <a:blip r:embed="rId3"/>
          <a:stretch>
            <a:fillRect/>
          </a:stretch>
        </p:blipFill>
        <p:spPr>
          <a:xfrm>
            <a:off x="0" y="5934662"/>
            <a:ext cx="1299411" cy="920251"/>
          </a:xfrm>
          <a:prstGeom prst="rect">
            <a:avLst/>
          </a:prstGeom>
        </p:spPr>
      </p:pic>
      <p:pic>
        <p:nvPicPr>
          <p:cNvPr id="8" name="Picture 6"/>
          <p:cNvPicPr>
            <a:picLocks noChangeAspect="1"/>
          </p:cNvPicPr>
          <p:nvPr/>
        </p:nvPicPr>
        <p:blipFill>
          <a:blip r:embed="rId4"/>
          <a:stretch>
            <a:fillRect/>
          </a:stretch>
        </p:blipFill>
        <p:spPr>
          <a:xfrm>
            <a:off x="8133469" y="6255224"/>
            <a:ext cx="2312663" cy="557552"/>
          </a:xfrm>
          <a:prstGeom prst="rect">
            <a:avLst/>
          </a:prstGeom>
        </p:spPr>
      </p:pic>
    </p:spTree>
    <p:extLst>
      <p:ext uri="{BB962C8B-B14F-4D97-AF65-F5344CB8AC3E}">
        <p14:creationId xmlns:p14="http://schemas.microsoft.com/office/powerpoint/2010/main" val="2707791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576000" y="1286466"/>
            <a:ext cx="11465204" cy="4760964"/>
          </a:xfrm>
        </p:spPr>
        <p:txBody>
          <a:bodyPr>
            <a:normAutofit/>
          </a:bodyPr>
          <a:lstStyle/>
          <a:p>
            <a:r>
              <a:rPr lang="pl-PL" sz="2300" dirty="0"/>
              <a:t>Here, we </a:t>
            </a:r>
            <a:r>
              <a:rPr lang="pl-PL" sz="2300" dirty="0" err="1"/>
              <a:t>group</a:t>
            </a:r>
            <a:r>
              <a:rPr lang="pl-PL" sz="2300" dirty="0"/>
              <a:t> </a:t>
            </a:r>
            <a:r>
              <a:rPr lang="pl-PL" sz="2300" dirty="0" err="1"/>
              <a:t>all</a:t>
            </a:r>
            <a:r>
              <a:rPr lang="pl-PL" sz="2300" dirty="0"/>
              <a:t> „</a:t>
            </a:r>
            <a:r>
              <a:rPr lang="pl-PL" sz="2300" dirty="0" err="1"/>
              <a:t>resistance</a:t>
            </a:r>
            <a:r>
              <a:rPr lang="pl-PL" sz="2300" dirty="0"/>
              <a:t>”/”</a:t>
            </a:r>
            <a:r>
              <a:rPr lang="pl-PL" sz="2300" dirty="0" err="1"/>
              <a:t>voice</a:t>
            </a:r>
            <a:r>
              <a:rPr lang="pl-PL" sz="2300" dirty="0"/>
              <a:t>” </a:t>
            </a:r>
            <a:r>
              <a:rPr lang="pl-PL" sz="2300" dirty="0" err="1"/>
              <a:t>strategies</a:t>
            </a:r>
            <a:r>
              <a:rPr lang="pl-PL" sz="2300" dirty="0"/>
              <a:t> </a:t>
            </a:r>
            <a:r>
              <a:rPr lang="pl-PL" sz="2300" dirty="0" err="1"/>
              <a:t>which</a:t>
            </a:r>
            <a:r>
              <a:rPr lang="pl-PL" sz="2300" dirty="0"/>
              <a:t> </a:t>
            </a:r>
            <a:r>
              <a:rPr lang="pl-PL" sz="2300" dirty="0" err="1"/>
              <a:t>revolve</a:t>
            </a:r>
            <a:r>
              <a:rPr lang="pl-PL" sz="2300" dirty="0"/>
              <a:t> </a:t>
            </a:r>
            <a:r>
              <a:rPr lang="pl-PL" sz="2300" dirty="0" err="1"/>
              <a:t>around</a:t>
            </a:r>
            <a:r>
              <a:rPr lang="pl-PL" sz="2300" dirty="0"/>
              <a:t> </a:t>
            </a:r>
            <a:r>
              <a:rPr lang="pl-PL" sz="2300" dirty="0" err="1"/>
              <a:t>criticism</a:t>
            </a:r>
            <a:r>
              <a:rPr lang="pl-PL" sz="2300" dirty="0"/>
              <a:t> </a:t>
            </a:r>
            <a:r>
              <a:rPr lang="pl-PL" sz="2300" dirty="0" err="1"/>
              <a:t>towards</a:t>
            </a:r>
            <a:r>
              <a:rPr lang="pl-PL" sz="2300" dirty="0"/>
              <a:t> platform </a:t>
            </a:r>
            <a:r>
              <a:rPr lang="pl-PL" sz="2300" dirty="0" err="1"/>
              <a:t>work</a:t>
            </a:r>
            <a:r>
              <a:rPr lang="pl-PL" sz="2300" dirty="0"/>
              <a:t> („</a:t>
            </a:r>
            <a:r>
              <a:rPr lang="en-GB" dirty="0"/>
              <a:t>any attempt at all to change, rather than to escape from, all objectionable states of affairs”, </a:t>
            </a:r>
            <a:r>
              <a:rPr lang="en-GB" dirty="0" err="1"/>
              <a:t>Hirschmann</a:t>
            </a:r>
            <a:r>
              <a:rPr lang="en-GB" dirty="0"/>
              <a:t> 1970)</a:t>
            </a:r>
            <a:endParaRPr lang="pl-PL" sz="2300" dirty="0"/>
          </a:p>
          <a:p>
            <a:r>
              <a:rPr lang="pl-PL" sz="2300" dirty="0"/>
              <a:t>1) </a:t>
            </a:r>
            <a:r>
              <a:rPr lang="pl-PL" sz="2300" dirty="0" err="1"/>
              <a:t>more</a:t>
            </a:r>
            <a:r>
              <a:rPr lang="pl-PL" sz="2300" dirty="0"/>
              <a:t> </a:t>
            </a:r>
            <a:r>
              <a:rPr lang="pl-PL" sz="2300" dirty="0" err="1"/>
              <a:t>collective</a:t>
            </a:r>
            <a:r>
              <a:rPr lang="pl-PL" sz="2300" dirty="0"/>
              <a:t> </a:t>
            </a:r>
            <a:r>
              <a:rPr lang="pl-PL" sz="2300" dirty="0" err="1"/>
              <a:t>responses</a:t>
            </a:r>
            <a:r>
              <a:rPr lang="pl-PL" sz="2300" dirty="0"/>
              <a:t>:</a:t>
            </a:r>
          </a:p>
          <a:p>
            <a:pPr lvl="1"/>
            <a:r>
              <a:rPr lang="pl-PL" dirty="0" err="1"/>
              <a:t>Social</a:t>
            </a:r>
            <a:r>
              <a:rPr lang="pl-PL" dirty="0"/>
              <a:t> media </a:t>
            </a:r>
            <a:r>
              <a:rPr lang="pl-PL" dirty="0" err="1"/>
              <a:t>actions</a:t>
            </a:r>
            <a:r>
              <a:rPr lang="pl-PL" dirty="0"/>
              <a:t> &amp; </a:t>
            </a:r>
            <a:r>
              <a:rPr lang="pl-PL" dirty="0" err="1"/>
              <a:t>strike</a:t>
            </a:r>
            <a:r>
              <a:rPr lang="pl-PL" dirty="0"/>
              <a:t> </a:t>
            </a:r>
            <a:r>
              <a:rPr lang="pl-PL" dirty="0" err="1"/>
              <a:t>attempts</a:t>
            </a:r>
            <a:r>
              <a:rPr lang="pl-PL" dirty="0"/>
              <a:t> (</a:t>
            </a:r>
            <a:r>
              <a:rPr lang="pl-PL" dirty="0" err="1"/>
              <a:t>ineffective</a:t>
            </a:r>
            <a:r>
              <a:rPr lang="pl-PL" dirty="0"/>
              <a:t>)</a:t>
            </a:r>
          </a:p>
          <a:p>
            <a:pPr lvl="1"/>
            <a:r>
              <a:rPr lang="pl-PL" b="1" dirty="0" err="1"/>
              <a:t>Collective</a:t>
            </a:r>
            <a:r>
              <a:rPr lang="pl-PL" b="1" dirty="0"/>
              <a:t> </a:t>
            </a:r>
            <a:r>
              <a:rPr lang="pl-PL" b="1" dirty="0" err="1"/>
              <a:t>hacks</a:t>
            </a:r>
            <a:r>
              <a:rPr lang="pl-PL" b="1" dirty="0"/>
              <a:t> and </a:t>
            </a:r>
            <a:r>
              <a:rPr lang="pl-PL" b="1" dirty="0" err="1"/>
              <a:t>tricks</a:t>
            </a:r>
            <a:r>
              <a:rPr lang="pl-PL" b="1" dirty="0"/>
              <a:t> </a:t>
            </a:r>
            <a:r>
              <a:rPr lang="pl-PL" b="1" dirty="0" err="1"/>
              <a:t>allowing</a:t>
            </a:r>
            <a:r>
              <a:rPr lang="pl-PL" b="1" dirty="0"/>
              <a:t> to </a:t>
            </a:r>
            <a:r>
              <a:rPr lang="pl-PL" b="1" dirty="0" err="1"/>
              <a:t>gain</a:t>
            </a:r>
            <a:r>
              <a:rPr lang="pl-PL" b="1" dirty="0"/>
              <a:t> </a:t>
            </a:r>
            <a:r>
              <a:rPr lang="pl-PL" b="1" dirty="0" err="1"/>
              <a:t>more</a:t>
            </a:r>
            <a:r>
              <a:rPr lang="pl-PL" b="1" dirty="0"/>
              <a:t> </a:t>
            </a:r>
            <a:r>
              <a:rPr lang="pl-PL" b="1" dirty="0" err="1"/>
              <a:t>money</a:t>
            </a:r>
            <a:endParaRPr lang="pl-PL" b="1" dirty="0"/>
          </a:p>
          <a:p>
            <a:r>
              <a:rPr lang="pl-PL" dirty="0"/>
              <a:t>2) </a:t>
            </a:r>
            <a:r>
              <a:rPr lang="pl-PL" dirty="0" err="1"/>
              <a:t>more</a:t>
            </a:r>
            <a:r>
              <a:rPr lang="pl-PL" dirty="0"/>
              <a:t> </a:t>
            </a:r>
            <a:r>
              <a:rPr lang="pl-PL" dirty="0" err="1"/>
              <a:t>individual</a:t>
            </a:r>
            <a:r>
              <a:rPr lang="pl-PL" dirty="0"/>
              <a:t> </a:t>
            </a:r>
            <a:r>
              <a:rPr lang="pl-PL" dirty="0" err="1"/>
              <a:t>responses</a:t>
            </a:r>
            <a:endParaRPr lang="pl-PT" dirty="0"/>
          </a:p>
          <a:p>
            <a:pPr lvl="1"/>
            <a:r>
              <a:rPr lang="pl-PL" sz="2300" b="1" dirty="0" err="1"/>
              <a:t>Hybridization</a:t>
            </a:r>
            <a:r>
              <a:rPr lang="pl-PL" sz="2300" dirty="0"/>
              <a:t> – </a:t>
            </a:r>
            <a:r>
              <a:rPr lang="pl-PL" sz="2300" dirty="0" err="1"/>
              <a:t>attempt</a:t>
            </a:r>
            <a:r>
              <a:rPr lang="pl-PL" sz="2300" dirty="0"/>
              <a:t> to </a:t>
            </a:r>
            <a:r>
              <a:rPr lang="pl-PL" sz="2300" dirty="0" err="1"/>
              <a:t>recreate</a:t>
            </a:r>
            <a:r>
              <a:rPr lang="pl-PL" sz="2300" dirty="0"/>
              <a:t> SER-</a:t>
            </a:r>
            <a:r>
              <a:rPr lang="pl-PL" sz="2300" dirty="0" err="1"/>
              <a:t>like</a:t>
            </a:r>
            <a:r>
              <a:rPr lang="pl-PL" sz="2300" dirty="0"/>
              <a:t> environment on the </a:t>
            </a:r>
            <a:r>
              <a:rPr lang="pl-PL" sz="2300" dirty="0" err="1"/>
              <a:t>basis</a:t>
            </a:r>
            <a:r>
              <a:rPr lang="pl-PL" sz="2300" dirty="0"/>
              <a:t> of </a:t>
            </a:r>
            <a:r>
              <a:rPr lang="pl-PL" sz="2300" dirty="0" err="1"/>
              <a:t>personal</a:t>
            </a:r>
            <a:r>
              <a:rPr lang="pl-PL" sz="2300" dirty="0"/>
              <a:t> </a:t>
            </a:r>
            <a:r>
              <a:rPr lang="pl-PL" sz="2300" dirty="0" err="1"/>
              <a:t>bargaining</a:t>
            </a:r>
            <a:r>
              <a:rPr lang="pl-PL" sz="2300" dirty="0"/>
              <a:t> </a:t>
            </a:r>
            <a:r>
              <a:rPr lang="pl-PL" sz="2300" dirty="0" err="1"/>
              <a:t>within</a:t>
            </a:r>
            <a:r>
              <a:rPr lang="pl-PL" sz="2300" dirty="0"/>
              <a:t> a platform</a:t>
            </a:r>
          </a:p>
        </p:txBody>
      </p:sp>
      <p:sp>
        <p:nvSpPr>
          <p:cNvPr id="4" name="Symbol zastępczy numeru slajdu 3"/>
          <p:cNvSpPr>
            <a:spLocks noGrp="1"/>
          </p:cNvSpPr>
          <p:nvPr>
            <p:ph type="sldNum" sz="quarter" idx="12"/>
          </p:nvPr>
        </p:nvSpPr>
        <p:spPr/>
        <p:txBody>
          <a:bodyPr/>
          <a:lstStyle/>
          <a:p>
            <a:fld id="{0A297500-7527-634B-90F4-69D0994C32B4}" type="slidenum">
              <a:rPr lang="nl-NL" smtClean="0"/>
              <a:t>12</a:t>
            </a:fld>
            <a:endParaRPr lang="nl-NL"/>
          </a:p>
        </p:txBody>
      </p:sp>
      <p:sp>
        <p:nvSpPr>
          <p:cNvPr id="5" name="Tytuł 4"/>
          <p:cNvSpPr>
            <a:spLocks noGrp="1"/>
          </p:cNvSpPr>
          <p:nvPr>
            <p:ph type="title"/>
          </p:nvPr>
        </p:nvSpPr>
        <p:spPr/>
        <p:txBody>
          <a:bodyPr/>
          <a:lstStyle/>
          <a:p>
            <a:r>
              <a:rPr lang="en-GB" dirty="0"/>
              <a:t>Hybrid strategies between voice and loyalty</a:t>
            </a:r>
            <a:endParaRPr lang="pl-PL" dirty="0"/>
          </a:p>
        </p:txBody>
      </p:sp>
      <p:pic>
        <p:nvPicPr>
          <p:cNvPr id="6" name="Picture 5"/>
          <p:cNvPicPr>
            <a:picLocks noChangeAspect="1"/>
          </p:cNvPicPr>
          <p:nvPr/>
        </p:nvPicPr>
        <p:blipFill>
          <a:blip r:embed="rId3"/>
          <a:stretch>
            <a:fillRect/>
          </a:stretch>
        </p:blipFill>
        <p:spPr>
          <a:xfrm>
            <a:off x="0" y="5934662"/>
            <a:ext cx="1299411" cy="920251"/>
          </a:xfrm>
          <a:prstGeom prst="rect">
            <a:avLst/>
          </a:prstGeom>
        </p:spPr>
      </p:pic>
      <p:pic>
        <p:nvPicPr>
          <p:cNvPr id="8" name="Picture 6"/>
          <p:cNvPicPr>
            <a:picLocks noChangeAspect="1"/>
          </p:cNvPicPr>
          <p:nvPr/>
        </p:nvPicPr>
        <p:blipFill>
          <a:blip r:embed="rId4"/>
          <a:stretch>
            <a:fillRect/>
          </a:stretch>
        </p:blipFill>
        <p:spPr>
          <a:xfrm>
            <a:off x="8133469" y="6255224"/>
            <a:ext cx="2312663" cy="557552"/>
          </a:xfrm>
          <a:prstGeom prst="rect">
            <a:avLst/>
          </a:prstGeom>
        </p:spPr>
      </p:pic>
    </p:spTree>
    <p:extLst>
      <p:ext uri="{BB962C8B-B14F-4D97-AF65-F5344CB8AC3E}">
        <p14:creationId xmlns:p14="http://schemas.microsoft.com/office/powerpoint/2010/main" val="2567093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576000" y="1286466"/>
            <a:ext cx="11465204" cy="4760964"/>
          </a:xfrm>
        </p:spPr>
        <p:txBody>
          <a:bodyPr>
            <a:normAutofit/>
          </a:bodyPr>
          <a:lstStyle/>
          <a:p>
            <a:r>
              <a:rPr lang="pl-PL" dirty="0"/>
              <a:t>1) food </a:t>
            </a:r>
            <a:r>
              <a:rPr lang="pl-PL" dirty="0" err="1"/>
              <a:t>delivery</a:t>
            </a:r>
            <a:r>
              <a:rPr lang="pl-PL" dirty="0"/>
              <a:t> </a:t>
            </a:r>
            <a:r>
              <a:rPr lang="pl-PL" dirty="0" err="1"/>
              <a:t>workers</a:t>
            </a:r>
            <a:r>
              <a:rPr lang="pl-PL" dirty="0"/>
              <a:t> with high </a:t>
            </a:r>
            <a:r>
              <a:rPr lang="pl-PL" dirty="0" err="1"/>
              <a:t>social</a:t>
            </a:r>
            <a:r>
              <a:rPr lang="pl-PL" dirty="0"/>
              <a:t> and </a:t>
            </a:r>
            <a:r>
              <a:rPr lang="pl-PL" dirty="0" err="1"/>
              <a:t>organizational</a:t>
            </a:r>
            <a:r>
              <a:rPr lang="pl-PL" dirty="0"/>
              <a:t> know-how  (n=3)</a:t>
            </a:r>
          </a:p>
          <a:p>
            <a:pPr lvl="1"/>
            <a:r>
              <a:rPr lang="pl-PL" dirty="0" err="1"/>
              <a:t>all</a:t>
            </a:r>
            <a:r>
              <a:rPr lang="pl-PL" dirty="0"/>
              <a:t> </a:t>
            </a:r>
            <a:r>
              <a:rPr lang="pl-PL" dirty="0" err="1"/>
              <a:t>engage</a:t>
            </a:r>
            <a:r>
              <a:rPr lang="pl-PL" dirty="0"/>
              <a:t> in </a:t>
            </a:r>
            <a:r>
              <a:rPr lang="pl-PL" dirty="0" err="1"/>
              <a:t>limited</a:t>
            </a:r>
            <a:r>
              <a:rPr lang="pl-PL" dirty="0"/>
              <a:t> </a:t>
            </a:r>
            <a:r>
              <a:rPr lang="pl-PL" dirty="0" err="1"/>
              <a:t>forms</a:t>
            </a:r>
            <a:r>
              <a:rPr lang="pl-PL" dirty="0"/>
              <a:t> of </a:t>
            </a:r>
            <a:r>
              <a:rPr lang="pl-PL" dirty="0" err="1"/>
              <a:t>collective</a:t>
            </a:r>
            <a:r>
              <a:rPr lang="pl-PL" dirty="0"/>
              <a:t> </a:t>
            </a:r>
            <a:r>
              <a:rPr lang="pl-PL" dirty="0" err="1"/>
              <a:t>strategies</a:t>
            </a:r>
            <a:endParaRPr lang="pl-PL" dirty="0"/>
          </a:p>
          <a:p>
            <a:r>
              <a:rPr lang="pl-PL" dirty="0"/>
              <a:t>2) </a:t>
            </a:r>
            <a:r>
              <a:rPr lang="pl-PL" dirty="0" err="1"/>
              <a:t>workers</a:t>
            </a:r>
            <a:r>
              <a:rPr lang="pl-PL" dirty="0"/>
              <a:t> with high </a:t>
            </a:r>
            <a:r>
              <a:rPr lang="pl-PL" dirty="0" err="1"/>
              <a:t>preference</a:t>
            </a:r>
            <a:r>
              <a:rPr lang="pl-PL" dirty="0"/>
              <a:t> </a:t>
            </a:r>
            <a:r>
              <a:rPr lang="pl-PL" dirty="0" err="1"/>
              <a:t>towards</a:t>
            </a:r>
            <a:r>
              <a:rPr lang="pl-PL" dirty="0"/>
              <a:t> standard </a:t>
            </a:r>
            <a:r>
              <a:rPr lang="pl-PL" dirty="0" err="1"/>
              <a:t>employment</a:t>
            </a:r>
            <a:r>
              <a:rPr lang="pl-PL" dirty="0"/>
              <a:t> </a:t>
            </a:r>
            <a:r>
              <a:rPr lang="pl-PL" dirty="0" err="1"/>
              <a:t>conditions</a:t>
            </a:r>
            <a:r>
              <a:rPr lang="pl-PL" dirty="0"/>
              <a:t> (n=3)</a:t>
            </a:r>
          </a:p>
          <a:p>
            <a:pPr lvl="1"/>
            <a:r>
              <a:rPr lang="pl-PL" dirty="0"/>
              <a:t>Both online and food </a:t>
            </a:r>
            <a:r>
              <a:rPr lang="pl-PL" dirty="0" err="1"/>
              <a:t>delivery</a:t>
            </a:r>
            <a:endParaRPr lang="pl-PL" dirty="0"/>
          </a:p>
          <a:p>
            <a:pPr lvl="1"/>
            <a:endParaRPr lang="pl-PL" dirty="0"/>
          </a:p>
          <a:p>
            <a:r>
              <a:rPr lang="en-GB" dirty="0"/>
              <a:t>Thus: social capital↑ or values</a:t>
            </a:r>
          </a:p>
          <a:p>
            <a:pPr lvl="1"/>
            <a:endParaRPr lang="pl-PL" dirty="0"/>
          </a:p>
        </p:txBody>
      </p:sp>
      <p:sp>
        <p:nvSpPr>
          <p:cNvPr id="4" name="Symbol zastępczy numeru slajdu 3"/>
          <p:cNvSpPr>
            <a:spLocks noGrp="1"/>
          </p:cNvSpPr>
          <p:nvPr>
            <p:ph type="sldNum" sz="quarter" idx="12"/>
          </p:nvPr>
        </p:nvSpPr>
        <p:spPr/>
        <p:txBody>
          <a:bodyPr/>
          <a:lstStyle/>
          <a:p>
            <a:fld id="{0A297500-7527-634B-90F4-69D0994C32B4}" type="slidenum">
              <a:rPr lang="nl-NL" smtClean="0"/>
              <a:t>13</a:t>
            </a:fld>
            <a:endParaRPr lang="nl-NL"/>
          </a:p>
        </p:txBody>
      </p:sp>
      <p:sp>
        <p:nvSpPr>
          <p:cNvPr id="5" name="Tytuł 4"/>
          <p:cNvSpPr>
            <a:spLocks noGrp="1"/>
          </p:cNvSpPr>
          <p:nvPr>
            <p:ph type="title"/>
          </p:nvPr>
        </p:nvSpPr>
        <p:spPr/>
        <p:txBody>
          <a:bodyPr/>
          <a:lstStyle/>
          <a:p>
            <a:r>
              <a:rPr lang="en-GB" dirty="0"/>
              <a:t>Hybrid strategies - who?</a:t>
            </a:r>
            <a:endParaRPr lang="pl-PL" dirty="0"/>
          </a:p>
        </p:txBody>
      </p:sp>
      <p:pic>
        <p:nvPicPr>
          <p:cNvPr id="6" name="Picture 5"/>
          <p:cNvPicPr>
            <a:picLocks noChangeAspect="1"/>
          </p:cNvPicPr>
          <p:nvPr/>
        </p:nvPicPr>
        <p:blipFill>
          <a:blip r:embed="rId3"/>
          <a:stretch>
            <a:fillRect/>
          </a:stretch>
        </p:blipFill>
        <p:spPr>
          <a:xfrm>
            <a:off x="0" y="5934662"/>
            <a:ext cx="1299411" cy="920251"/>
          </a:xfrm>
          <a:prstGeom prst="rect">
            <a:avLst/>
          </a:prstGeom>
        </p:spPr>
      </p:pic>
      <p:pic>
        <p:nvPicPr>
          <p:cNvPr id="8" name="Picture 6"/>
          <p:cNvPicPr>
            <a:picLocks noChangeAspect="1"/>
          </p:cNvPicPr>
          <p:nvPr/>
        </p:nvPicPr>
        <p:blipFill>
          <a:blip r:embed="rId4"/>
          <a:stretch>
            <a:fillRect/>
          </a:stretch>
        </p:blipFill>
        <p:spPr>
          <a:xfrm>
            <a:off x="8133469" y="6255224"/>
            <a:ext cx="2312663" cy="557552"/>
          </a:xfrm>
          <a:prstGeom prst="rect">
            <a:avLst/>
          </a:prstGeom>
        </p:spPr>
      </p:pic>
    </p:spTree>
    <p:extLst>
      <p:ext uri="{BB962C8B-B14F-4D97-AF65-F5344CB8AC3E}">
        <p14:creationId xmlns:p14="http://schemas.microsoft.com/office/powerpoint/2010/main" val="510215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576000" y="1286466"/>
            <a:ext cx="11465204" cy="4760964"/>
          </a:xfrm>
        </p:spPr>
        <p:txBody>
          <a:bodyPr>
            <a:normAutofit/>
          </a:bodyPr>
          <a:lstStyle/>
          <a:p>
            <a:r>
              <a:rPr lang="pl-PL" dirty="0" err="1"/>
              <a:t>Exiting</a:t>
            </a:r>
            <a:r>
              <a:rPr lang="pl-PL" dirty="0"/>
              <a:t> as a </a:t>
            </a:r>
            <a:r>
              <a:rPr lang="pl-PL" dirty="0" err="1"/>
              <a:t>result</a:t>
            </a:r>
            <a:r>
              <a:rPr lang="pl-PL" dirty="0"/>
              <a:t> of </a:t>
            </a:r>
            <a:r>
              <a:rPr lang="pl-PL" dirty="0" err="1"/>
              <a:t>preference</a:t>
            </a:r>
            <a:r>
              <a:rPr lang="pl-PL" dirty="0"/>
              <a:t> for </a:t>
            </a:r>
            <a:r>
              <a:rPr lang="pl-PL" dirty="0" err="1"/>
              <a:t>more</a:t>
            </a:r>
            <a:r>
              <a:rPr lang="pl-PL" dirty="0"/>
              <a:t> SER-</a:t>
            </a:r>
            <a:r>
              <a:rPr lang="pl-PL" dirty="0" err="1"/>
              <a:t>like</a:t>
            </a:r>
            <a:r>
              <a:rPr lang="pl-PL" dirty="0"/>
              <a:t> environment (n=5)</a:t>
            </a:r>
          </a:p>
          <a:p>
            <a:endParaRPr lang="pl-PL" dirty="0"/>
          </a:p>
          <a:p>
            <a:r>
              <a:rPr lang="pl-PL" dirty="0" err="1"/>
              <a:t>Who</a:t>
            </a:r>
            <a:r>
              <a:rPr lang="pl-PL" dirty="0"/>
              <a:t> </a:t>
            </a:r>
            <a:r>
              <a:rPr lang="pl-PL" dirty="0" err="1"/>
              <a:t>does</a:t>
            </a:r>
            <a:r>
              <a:rPr lang="pl-PL" dirty="0"/>
              <a:t> </a:t>
            </a:r>
            <a:r>
              <a:rPr lang="pl-PL" dirty="0" err="1"/>
              <a:t>that</a:t>
            </a:r>
            <a:r>
              <a:rPr lang="pl-PL" dirty="0"/>
              <a:t>? </a:t>
            </a:r>
          </a:p>
          <a:p>
            <a:pPr lvl="1"/>
            <a:r>
              <a:rPr lang="pl-PL" dirty="0"/>
              <a:t>Both online and food </a:t>
            </a:r>
            <a:r>
              <a:rPr lang="pl-PL" dirty="0" err="1"/>
              <a:t>delivery</a:t>
            </a:r>
            <a:endParaRPr lang="pl-PL" dirty="0"/>
          </a:p>
          <a:p>
            <a:pPr lvl="1"/>
            <a:r>
              <a:rPr lang="pl-PL" dirty="0" err="1"/>
              <a:t>Private</a:t>
            </a:r>
            <a:r>
              <a:rPr lang="pl-PL" dirty="0"/>
              <a:t> </a:t>
            </a:r>
            <a:r>
              <a:rPr lang="pl-PL" dirty="0" err="1"/>
              <a:t>resources</a:t>
            </a:r>
            <a:r>
              <a:rPr lang="pl-PL" dirty="0"/>
              <a:t> ↓, </a:t>
            </a:r>
            <a:r>
              <a:rPr lang="pl-PL" dirty="0" err="1"/>
              <a:t>social</a:t>
            </a:r>
            <a:r>
              <a:rPr lang="pl-PL" dirty="0"/>
              <a:t> </a:t>
            </a:r>
            <a:r>
              <a:rPr lang="pl-PL" dirty="0" err="1"/>
              <a:t>capital</a:t>
            </a:r>
            <a:r>
              <a:rPr lang="pl-PL" dirty="0"/>
              <a:t>↓</a:t>
            </a:r>
          </a:p>
          <a:p>
            <a:pPr lvl="1"/>
            <a:r>
              <a:rPr lang="pl-PL" dirty="0" err="1"/>
              <a:t>all</a:t>
            </a:r>
            <a:r>
              <a:rPr lang="pl-PL" dirty="0"/>
              <a:t> </a:t>
            </a:r>
            <a:r>
              <a:rPr lang="pl-PL" dirty="0" err="1"/>
              <a:t>entered</a:t>
            </a:r>
            <a:r>
              <a:rPr lang="pl-PL" dirty="0"/>
              <a:t> platform </a:t>
            </a:r>
            <a:r>
              <a:rPr lang="pl-PL" dirty="0" err="1"/>
              <a:t>economy</a:t>
            </a:r>
            <a:r>
              <a:rPr lang="pl-PL" dirty="0"/>
              <a:t> </a:t>
            </a:r>
            <a:r>
              <a:rPr lang="pl-PL" dirty="0" err="1"/>
              <a:t>just</a:t>
            </a:r>
            <a:r>
              <a:rPr lang="pl-PL" dirty="0"/>
              <a:t> </a:t>
            </a:r>
            <a:r>
              <a:rPr lang="pl-PL" dirty="0" err="1"/>
              <a:t>before</a:t>
            </a:r>
            <a:r>
              <a:rPr lang="pl-PL" dirty="0"/>
              <a:t> or </a:t>
            </a:r>
            <a:r>
              <a:rPr lang="pl-PL" dirty="0" err="1"/>
              <a:t>during</a:t>
            </a:r>
            <a:r>
              <a:rPr lang="pl-PL" dirty="0"/>
              <a:t> COVID and </a:t>
            </a:r>
            <a:r>
              <a:rPr lang="pl-PL" dirty="0" err="1"/>
              <a:t>quickly</a:t>
            </a:r>
            <a:r>
              <a:rPr lang="pl-PL" dirty="0"/>
              <a:t> </a:t>
            </a:r>
            <a:r>
              <a:rPr lang="pl-PL" dirty="0" err="1"/>
              <a:t>had</a:t>
            </a:r>
            <a:r>
              <a:rPr lang="pl-PL" dirty="0"/>
              <a:t> to </a:t>
            </a:r>
            <a:r>
              <a:rPr lang="pl-PL" dirty="0" err="1"/>
              <a:t>quit</a:t>
            </a:r>
            <a:r>
              <a:rPr lang="pl-PL" dirty="0"/>
              <a:t> </a:t>
            </a:r>
            <a:r>
              <a:rPr lang="pl-PL" dirty="0" err="1"/>
              <a:t>because</a:t>
            </a:r>
            <a:r>
              <a:rPr lang="pl-PL" dirty="0"/>
              <a:t> </a:t>
            </a:r>
            <a:r>
              <a:rPr lang="pl-PL" dirty="0" err="1"/>
              <a:t>it</a:t>
            </a:r>
            <a:r>
              <a:rPr lang="pl-PL" dirty="0"/>
              <a:t> was not </a:t>
            </a:r>
            <a:r>
              <a:rPr lang="pl-PL" dirty="0" err="1"/>
              <a:t>sustainable</a:t>
            </a:r>
            <a:endParaRPr lang="pl-PL" dirty="0"/>
          </a:p>
        </p:txBody>
      </p:sp>
      <p:sp>
        <p:nvSpPr>
          <p:cNvPr id="4" name="Symbol zastępczy numeru slajdu 3"/>
          <p:cNvSpPr>
            <a:spLocks noGrp="1"/>
          </p:cNvSpPr>
          <p:nvPr>
            <p:ph type="sldNum" sz="quarter" idx="12"/>
          </p:nvPr>
        </p:nvSpPr>
        <p:spPr/>
        <p:txBody>
          <a:bodyPr/>
          <a:lstStyle/>
          <a:p>
            <a:fld id="{0A297500-7527-634B-90F4-69D0994C32B4}" type="slidenum">
              <a:rPr lang="nl-NL" smtClean="0"/>
              <a:t>14</a:t>
            </a:fld>
            <a:endParaRPr lang="nl-NL"/>
          </a:p>
        </p:txBody>
      </p:sp>
      <p:sp>
        <p:nvSpPr>
          <p:cNvPr id="5" name="Tytuł 4"/>
          <p:cNvSpPr>
            <a:spLocks noGrp="1"/>
          </p:cNvSpPr>
          <p:nvPr>
            <p:ph type="title"/>
          </p:nvPr>
        </p:nvSpPr>
        <p:spPr/>
        <p:txBody>
          <a:bodyPr/>
          <a:lstStyle/>
          <a:p>
            <a:r>
              <a:rPr lang="en-GB" dirty="0"/>
              <a:t>Exit</a:t>
            </a:r>
            <a:endParaRPr lang="pl-PL" dirty="0"/>
          </a:p>
        </p:txBody>
      </p:sp>
      <p:pic>
        <p:nvPicPr>
          <p:cNvPr id="6" name="Picture 5"/>
          <p:cNvPicPr>
            <a:picLocks noChangeAspect="1"/>
          </p:cNvPicPr>
          <p:nvPr/>
        </p:nvPicPr>
        <p:blipFill>
          <a:blip r:embed="rId3"/>
          <a:stretch>
            <a:fillRect/>
          </a:stretch>
        </p:blipFill>
        <p:spPr>
          <a:xfrm>
            <a:off x="0" y="5934662"/>
            <a:ext cx="1299411" cy="920251"/>
          </a:xfrm>
          <a:prstGeom prst="rect">
            <a:avLst/>
          </a:prstGeom>
        </p:spPr>
      </p:pic>
      <p:pic>
        <p:nvPicPr>
          <p:cNvPr id="8" name="Picture 6"/>
          <p:cNvPicPr>
            <a:picLocks noChangeAspect="1"/>
          </p:cNvPicPr>
          <p:nvPr/>
        </p:nvPicPr>
        <p:blipFill>
          <a:blip r:embed="rId4"/>
          <a:stretch>
            <a:fillRect/>
          </a:stretch>
        </p:blipFill>
        <p:spPr>
          <a:xfrm>
            <a:off x="8133469" y="6255224"/>
            <a:ext cx="2312663" cy="557552"/>
          </a:xfrm>
          <a:prstGeom prst="rect">
            <a:avLst/>
          </a:prstGeom>
        </p:spPr>
      </p:pic>
    </p:spTree>
    <p:extLst>
      <p:ext uri="{BB962C8B-B14F-4D97-AF65-F5344CB8AC3E}">
        <p14:creationId xmlns:p14="http://schemas.microsoft.com/office/powerpoint/2010/main" val="3404839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576000" y="1286466"/>
            <a:ext cx="11465204" cy="4760964"/>
          </a:xfrm>
        </p:spPr>
        <p:txBody>
          <a:bodyPr>
            <a:normAutofit fontScale="92500"/>
          </a:bodyPr>
          <a:lstStyle/>
          <a:p>
            <a:r>
              <a:rPr lang="pl-PL" sz="2300" dirty="0" err="1"/>
              <a:t>Impact</a:t>
            </a:r>
            <a:r>
              <a:rPr lang="pl-PL" sz="2300" dirty="0"/>
              <a:t> of COVID-19 </a:t>
            </a:r>
            <a:r>
              <a:rPr lang="pl-PL" sz="2300" dirty="0" err="1"/>
              <a:t>relatively</a:t>
            </a:r>
            <a:r>
              <a:rPr lang="pl-PL" sz="2300" dirty="0"/>
              <a:t> </a:t>
            </a:r>
            <a:r>
              <a:rPr lang="pl-PL" sz="2300" dirty="0" err="1"/>
              <a:t>similar</a:t>
            </a:r>
            <a:r>
              <a:rPr lang="pl-PL" sz="2300" dirty="0"/>
              <a:t> for </a:t>
            </a:r>
            <a:r>
              <a:rPr lang="pl-PL" sz="2300" dirty="0" err="1"/>
              <a:t>both</a:t>
            </a:r>
            <a:r>
              <a:rPr lang="pl-PL" sz="2300" dirty="0"/>
              <a:t> online and offline </a:t>
            </a:r>
            <a:r>
              <a:rPr lang="pl-PL" sz="2300" dirty="0" err="1"/>
              <a:t>workers</a:t>
            </a:r>
            <a:endParaRPr lang="pl-PL" sz="2300" dirty="0"/>
          </a:p>
          <a:p>
            <a:r>
              <a:rPr lang="pl-PL" sz="2300" dirty="0" err="1"/>
              <a:t>Workers</a:t>
            </a:r>
            <a:r>
              <a:rPr lang="pl-PL" sz="2300" dirty="0"/>
              <a:t> </a:t>
            </a:r>
            <a:r>
              <a:rPr lang="pl-PL" sz="2300" dirty="0" err="1"/>
              <a:t>are</a:t>
            </a:r>
            <a:r>
              <a:rPr lang="pl-PL" sz="2300" dirty="0"/>
              <a:t> </a:t>
            </a:r>
            <a:r>
              <a:rPr lang="pl-PL" sz="2300" dirty="0" err="1"/>
              <a:t>highly</a:t>
            </a:r>
            <a:r>
              <a:rPr lang="pl-PL" sz="2300" dirty="0"/>
              <a:t> dependent on </a:t>
            </a:r>
            <a:r>
              <a:rPr lang="pl-PL" sz="2300" dirty="0" err="1"/>
              <a:t>platforms</a:t>
            </a:r>
            <a:r>
              <a:rPr lang="pl-PL" sz="2300" dirty="0"/>
              <a:t> (</a:t>
            </a:r>
            <a:r>
              <a:rPr lang="pl-PL" sz="2300" dirty="0" err="1"/>
              <a:t>ranging</a:t>
            </a:r>
            <a:r>
              <a:rPr lang="pl-PL" sz="2300" dirty="0"/>
              <a:t> from in </a:t>
            </a:r>
            <a:r>
              <a:rPr lang="pl-PL" sz="2300" dirty="0" err="1"/>
              <a:t>fact</a:t>
            </a:r>
            <a:r>
              <a:rPr lang="pl-PL" sz="2300" dirty="0"/>
              <a:t> </a:t>
            </a:r>
            <a:r>
              <a:rPr lang="pl-PL" sz="2300" dirty="0" err="1"/>
              <a:t>subordination</a:t>
            </a:r>
            <a:r>
              <a:rPr lang="pl-PL" sz="2300" dirty="0"/>
              <a:t> to </a:t>
            </a:r>
            <a:r>
              <a:rPr lang="pl-PL" sz="2300" dirty="0" err="1"/>
              <a:t>financial</a:t>
            </a:r>
            <a:r>
              <a:rPr lang="pl-PL" sz="2300" dirty="0"/>
              <a:t> </a:t>
            </a:r>
            <a:r>
              <a:rPr lang="pl-PL" sz="2300" dirty="0" err="1"/>
              <a:t>dependency</a:t>
            </a:r>
            <a:r>
              <a:rPr lang="pl-PL" sz="2300" dirty="0"/>
              <a:t>)</a:t>
            </a:r>
          </a:p>
          <a:p>
            <a:r>
              <a:rPr lang="pl-PL" sz="2300" dirty="0" err="1"/>
              <a:t>Dependency</a:t>
            </a:r>
            <a:r>
              <a:rPr lang="pl-PL" sz="2300" dirty="0"/>
              <a:t> </a:t>
            </a:r>
            <a:r>
              <a:rPr lang="pl-PL" sz="2300" dirty="0" err="1"/>
              <a:t>is</a:t>
            </a:r>
            <a:r>
              <a:rPr lang="pl-PL" sz="2300" dirty="0"/>
              <a:t> not </a:t>
            </a:r>
            <a:r>
              <a:rPr lang="pl-PL" sz="2300" dirty="0" err="1"/>
              <a:t>properly</a:t>
            </a:r>
            <a:r>
              <a:rPr lang="pl-PL" sz="2300" dirty="0"/>
              <a:t> </a:t>
            </a:r>
            <a:r>
              <a:rPr lang="pl-PL" sz="2300" dirty="0" err="1"/>
              <a:t>counterbalanced</a:t>
            </a:r>
            <a:r>
              <a:rPr lang="pl-PL" sz="2300" dirty="0"/>
              <a:t> by </a:t>
            </a:r>
            <a:r>
              <a:rPr lang="pl-PL" sz="2300" dirty="0" err="1"/>
              <a:t>rights</a:t>
            </a:r>
            <a:r>
              <a:rPr lang="pl-PL" sz="2300" dirty="0"/>
              <a:t> and </a:t>
            </a:r>
            <a:r>
              <a:rPr lang="pl-PL" sz="2300" dirty="0" err="1"/>
              <a:t>regulation</a:t>
            </a:r>
            <a:r>
              <a:rPr lang="pl-PL" sz="2300" dirty="0"/>
              <a:t>, </a:t>
            </a:r>
            <a:r>
              <a:rPr lang="pl-PL" sz="2300" dirty="0" err="1"/>
              <a:t>forcing</a:t>
            </a:r>
            <a:r>
              <a:rPr lang="pl-PL" sz="2300" dirty="0"/>
              <a:t> </a:t>
            </a:r>
            <a:r>
              <a:rPr lang="pl-PL" sz="2300" dirty="0" err="1"/>
              <a:t>workers</a:t>
            </a:r>
            <a:r>
              <a:rPr lang="pl-PL" sz="2300" dirty="0"/>
              <a:t> to </a:t>
            </a:r>
            <a:r>
              <a:rPr lang="pl-PL" sz="2300" dirty="0" err="1"/>
              <a:t>engage</a:t>
            </a:r>
            <a:r>
              <a:rPr lang="pl-PL" sz="2300" dirty="0"/>
              <a:t> in </a:t>
            </a:r>
            <a:r>
              <a:rPr lang="pl-PL" sz="2300" dirty="0" err="1"/>
              <a:t>coping</a:t>
            </a:r>
            <a:r>
              <a:rPr lang="pl-PL" sz="2300" dirty="0"/>
              <a:t> </a:t>
            </a:r>
            <a:r>
              <a:rPr lang="pl-PL" sz="2300" dirty="0" err="1"/>
              <a:t>strategies</a:t>
            </a:r>
            <a:r>
              <a:rPr lang="pl-PL" sz="2300" dirty="0"/>
              <a:t> </a:t>
            </a:r>
            <a:r>
              <a:rPr lang="pl-PL" sz="2300" dirty="0" err="1"/>
              <a:t>using</a:t>
            </a:r>
            <a:r>
              <a:rPr lang="pl-PL" sz="2300" dirty="0"/>
              <a:t> </a:t>
            </a:r>
            <a:r>
              <a:rPr lang="pl-PL" sz="2300" dirty="0" err="1"/>
              <a:t>different</a:t>
            </a:r>
            <a:r>
              <a:rPr lang="pl-PL" sz="2300" dirty="0"/>
              <a:t> </a:t>
            </a:r>
            <a:r>
              <a:rPr lang="pl-PL" sz="2300" dirty="0" err="1"/>
              <a:t>resources</a:t>
            </a:r>
            <a:r>
              <a:rPr lang="pl-PL" sz="2300" dirty="0"/>
              <a:t> in </a:t>
            </a:r>
            <a:r>
              <a:rPr lang="pl-PL" sz="2300" dirty="0" err="1"/>
              <a:t>case</a:t>
            </a:r>
            <a:r>
              <a:rPr lang="pl-PL" sz="2300" dirty="0"/>
              <a:t> of </a:t>
            </a:r>
            <a:r>
              <a:rPr lang="pl-PL" sz="2300" dirty="0" err="1"/>
              <a:t>demand</a:t>
            </a:r>
            <a:r>
              <a:rPr lang="pl-PL" sz="2300" dirty="0"/>
              <a:t> </a:t>
            </a:r>
            <a:r>
              <a:rPr lang="pl-PL" sz="2300" dirty="0" err="1"/>
              <a:t>fluctuations</a:t>
            </a:r>
            <a:r>
              <a:rPr lang="pl-PL" sz="2300" dirty="0"/>
              <a:t> – COVID </a:t>
            </a:r>
            <a:r>
              <a:rPr lang="pl-PL" sz="2300" dirty="0" err="1"/>
              <a:t>just</a:t>
            </a:r>
            <a:r>
              <a:rPr lang="pl-PL" sz="2300" dirty="0"/>
              <a:t> </a:t>
            </a:r>
            <a:r>
              <a:rPr lang="pl-PL" sz="2300" dirty="0" err="1"/>
              <a:t>an</a:t>
            </a:r>
            <a:r>
              <a:rPr lang="pl-PL" sz="2300" dirty="0"/>
              <a:t> </a:t>
            </a:r>
            <a:r>
              <a:rPr lang="pl-PL" sz="2300" dirty="0" err="1"/>
              <a:t>extreme</a:t>
            </a:r>
            <a:r>
              <a:rPr lang="pl-PL" sz="2300" dirty="0"/>
              <a:t> </a:t>
            </a:r>
            <a:r>
              <a:rPr lang="pl-PL" sz="2300" dirty="0" err="1"/>
              <a:t>case</a:t>
            </a:r>
            <a:r>
              <a:rPr lang="pl-PL" sz="2300" dirty="0"/>
              <a:t> of </a:t>
            </a:r>
            <a:r>
              <a:rPr lang="pl-PL" sz="2300" dirty="0" err="1"/>
              <a:t>intensification</a:t>
            </a:r>
            <a:endParaRPr lang="pl-PL" sz="2300" dirty="0"/>
          </a:p>
          <a:p>
            <a:r>
              <a:rPr lang="pl-PL" sz="2300" dirty="0" err="1"/>
              <a:t>Within</a:t>
            </a:r>
            <a:r>
              <a:rPr lang="pl-PL" sz="2300" dirty="0"/>
              <a:t> </a:t>
            </a:r>
            <a:r>
              <a:rPr lang="pl-PL" sz="2300" dirty="0" err="1"/>
              <a:t>voice</a:t>
            </a:r>
            <a:r>
              <a:rPr lang="pl-PL" sz="2300" dirty="0"/>
              <a:t> </a:t>
            </a:r>
            <a:r>
              <a:rPr lang="pl-PL" sz="2300" dirty="0" err="1"/>
              <a:t>strategies</a:t>
            </a:r>
            <a:r>
              <a:rPr lang="pl-PL" sz="2300" dirty="0"/>
              <a:t>, </a:t>
            </a:r>
            <a:r>
              <a:rPr lang="pl-PL" sz="2300" dirty="0" err="1"/>
              <a:t>more</a:t>
            </a:r>
            <a:r>
              <a:rPr lang="pl-PL" sz="2300" dirty="0"/>
              <a:t> </a:t>
            </a:r>
            <a:r>
              <a:rPr lang="pl-PL" sz="2300" dirty="0" err="1"/>
              <a:t>prevalent</a:t>
            </a:r>
            <a:r>
              <a:rPr lang="pl-PL" sz="2300" dirty="0"/>
              <a:t> </a:t>
            </a:r>
            <a:r>
              <a:rPr lang="pl-PL" sz="2300" dirty="0" err="1"/>
              <a:t>individual</a:t>
            </a:r>
            <a:r>
              <a:rPr lang="pl-PL" sz="2300" dirty="0"/>
              <a:t>, </a:t>
            </a:r>
            <a:r>
              <a:rPr lang="pl-PL" sz="2300" dirty="0" err="1"/>
              <a:t>low</a:t>
            </a:r>
            <a:r>
              <a:rPr lang="pl-PL" sz="2300" dirty="0"/>
              <a:t> profile </a:t>
            </a:r>
            <a:r>
              <a:rPr lang="pl-PL" sz="2300" dirty="0" err="1"/>
              <a:t>strategies</a:t>
            </a:r>
            <a:r>
              <a:rPr lang="pl-PL" sz="2300" dirty="0"/>
              <a:t> with </a:t>
            </a:r>
            <a:r>
              <a:rPr lang="pl-PL" sz="2300" dirty="0" err="1"/>
              <a:t>collective</a:t>
            </a:r>
            <a:r>
              <a:rPr lang="pl-PL" sz="2300" dirty="0"/>
              <a:t> </a:t>
            </a:r>
            <a:r>
              <a:rPr lang="pl-PL" sz="2300" dirty="0" err="1"/>
              <a:t>actions</a:t>
            </a:r>
            <a:r>
              <a:rPr lang="pl-PL" sz="2300" dirty="0"/>
              <a:t> </a:t>
            </a:r>
            <a:r>
              <a:rPr lang="pl-PL" sz="2300" dirty="0" err="1"/>
              <a:t>ineffective</a:t>
            </a:r>
            <a:endParaRPr lang="pl-PL" sz="2300" dirty="0"/>
          </a:p>
          <a:p>
            <a:r>
              <a:rPr lang="pl-PL" sz="2300" dirty="0" err="1"/>
              <a:t>Paradoxical</a:t>
            </a:r>
            <a:r>
              <a:rPr lang="pl-PL" sz="2300" dirty="0"/>
              <a:t> </a:t>
            </a:r>
            <a:r>
              <a:rPr lang="pl-PL" sz="2300" dirty="0" err="1"/>
              <a:t>consequences</a:t>
            </a:r>
            <a:r>
              <a:rPr lang="pl-PL" sz="2300" dirty="0"/>
              <a:t> of </a:t>
            </a:r>
            <a:r>
              <a:rPr lang="pl-PL" sz="2300" dirty="0" err="1"/>
              <a:t>low</a:t>
            </a:r>
            <a:r>
              <a:rPr lang="pl-PL" sz="2300" dirty="0"/>
              <a:t> </a:t>
            </a:r>
            <a:r>
              <a:rPr lang="pl-PL" sz="2300" dirty="0" err="1"/>
              <a:t>barriers</a:t>
            </a:r>
            <a:r>
              <a:rPr lang="pl-PL" sz="2300" dirty="0"/>
              <a:t> of </a:t>
            </a:r>
            <a:r>
              <a:rPr lang="pl-PL" sz="2300" dirty="0" err="1"/>
              <a:t>entry</a:t>
            </a:r>
            <a:r>
              <a:rPr lang="pl-PL" sz="2300" dirty="0"/>
              <a:t> for platform </a:t>
            </a:r>
            <a:r>
              <a:rPr lang="pl-PL" sz="2300" dirty="0" err="1"/>
              <a:t>economy</a:t>
            </a:r>
            <a:r>
              <a:rPr lang="pl-PL" sz="2300" dirty="0"/>
              <a:t>:</a:t>
            </a:r>
          </a:p>
          <a:p>
            <a:pPr lvl="1"/>
            <a:r>
              <a:rPr lang="pl-PL" sz="2300" dirty="0" err="1"/>
              <a:t>Easy</a:t>
            </a:r>
            <a:r>
              <a:rPr lang="pl-PL" sz="2300" dirty="0"/>
              <a:t> to </a:t>
            </a:r>
            <a:r>
              <a:rPr lang="pl-PL" sz="2300" dirty="0" err="1"/>
              <a:t>get</a:t>
            </a:r>
            <a:r>
              <a:rPr lang="pl-PL" sz="2300" dirty="0"/>
              <a:t> a </a:t>
            </a:r>
            <a:r>
              <a:rPr lang="pl-PL" sz="2300" dirty="0" err="1"/>
              <a:t>job</a:t>
            </a:r>
            <a:r>
              <a:rPr lang="pl-PL" sz="2300" dirty="0"/>
              <a:t> – </a:t>
            </a:r>
            <a:r>
              <a:rPr lang="pl-PL" sz="2300" dirty="0" err="1"/>
              <a:t>platforms</a:t>
            </a:r>
            <a:r>
              <a:rPr lang="pl-PL" sz="2300" dirty="0"/>
              <a:t> </a:t>
            </a:r>
            <a:r>
              <a:rPr lang="pl-PL" sz="2300" dirty="0" err="1"/>
              <a:t>are</a:t>
            </a:r>
            <a:r>
              <a:rPr lang="pl-PL" sz="2300" dirty="0"/>
              <a:t> </a:t>
            </a:r>
            <a:r>
              <a:rPr lang="pl-PL" sz="2300" dirty="0" err="1"/>
              <a:t>shelter</a:t>
            </a:r>
            <a:r>
              <a:rPr lang="pl-PL" sz="2300" dirty="0"/>
              <a:t> for </a:t>
            </a:r>
            <a:r>
              <a:rPr lang="pl-PL" sz="2300" dirty="0" err="1"/>
              <a:t>persons</a:t>
            </a:r>
            <a:r>
              <a:rPr lang="pl-PL" sz="2300" dirty="0"/>
              <a:t> </a:t>
            </a:r>
            <a:r>
              <a:rPr lang="pl-PL" sz="2300" dirty="0" err="1"/>
              <a:t>losing</a:t>
            </a:r>
            <a:r>
              <a:rPr lang="pl-PL" sz="2300" dirty="0"/>
              <a:t> </a:t>
            </a:r>
            <a:r>
              <a:rPr lang="pl-PL" sz="2300" dirty="0" err="1"/>
              <a:t>employment</a:t>
            </a:r>
            <a:r>
              <a:rPr lang="pl-PL" sz="2300" dirty="0"/>
              <a:t> or </a:t>
            </a:r>
            <a:r>
              <a:rPr lang="pl-PL" sz="2300" dirty="0" err="1"/>
              <a:t>finding</a:t>
            </a:r>
            <a:r>
              <a:rPr lang="pl-PL" sz="2300" dirty="0"/>
              <a:t> </a:t>
            </a:r>
            <a:r>
              <a:rPr lang="pl-PL" sz="2300" dirty="0" err="1"/>
              <a:t>it</a:t>
            </a:r>
            <a:r>
              <a:rPr lang="pl-PL" sz="2300" dirty="0"/>
              <a:t> hard to start in the </a:t>
            </a:r>
            <a:r>
              <a:rPr lang="pl-PL" sz="2300" dirty="0" err="1"/>
              <a:t>traditional</a:t>
            </a:r>
            <a:r>
              <a:rPr lang="pl-PL" sz="2300" dirty="0"/>
              <a:t> </a:t>
            </a:r>
            <a:r>
              <a:rPr lang="pl-PL" sz="2300" dirty="0" err="1"/>
              <a:t>economy</a:t>
            </a:r>
            <a:r>
              <a:rPr lang="pl-PL" sz="2300" dirty="0"/>
              <a:t> </a:t>
            </a:r>
            <a:r>
              <a:rPr lang="pl-PL" sz="2300" dirty="0" err="1"/>
              <a:t>which</a:t>
            </a:r>
            <a:r>
              <a:rPr lang="pl-PL" sz="2300" dirty="0"/>
              <a:t> </a:t>
            </a:r>
            <a:r>
              <a:rPr lang="pl-PL" sz="2300" dirty="0" err="1"/>
              <a:t>is</a:t>
            </a:r>
            <a:r>
              <a:rPr lang="pl-PL" sz="2300" dirty="0"/>
              <a:t> in </a:t>
            </a:r>
            <a:r>
              <a:rPr lang="pl-PL" sz="2300" dirty="0" err="1"/>
              <a:t>crisis</a:t>
            </a:r>
            <a:endParaRPr lang="pl-PL" sz="2300" dirty="0"/>
          </a:p>
          <a:p>
            <a:pPr lvl="1"/>
            <a:r>
              <a:rPr lang="pl-PL" sz="2300" dirty="0"/>
              <a:t>Hard to </a:t>
            </a:r>
            <a:r>
              <a:rPr lang="pl-PL" sz="2300" dirty="0" err="1"/>
              <a:t>stay</a:t>
            </a:r>
            <a:r>
              <a:rPr lang="pl-PL" sz="2300" dirty="0"/>
              <a:t> in – </a:t>
            </a:r>
            <a:r>
              <a:rPr lang="pl-PL" sz="2300" dirty="0" err="1"/>
              <a:t>requires</a:t>
            </a:r>
            <a:r>
              <a:rPr lang="pl-PL" sz="2300" dirty="0"/>
              <a:t> </a:t>
            </a:r>
            <a:r>
              <a:rPr lang="pl-PL" sz="2300" dirty="0" err="1"/>
              <a:t>economic</a:t>
            </a:r>
            <a:r>
              <a:rPr lang="pl-PL" sz="2300" dirty="0"/>
              <a:t> or </a:t>
            </a:r>
            <a:r>
              <a:rPr lang="pl-PL" sz="2300" dirty="0" err="1"/>
              <a:t>social</a:t>
            </a:r>
            <a:r>
              <a:rPr lang="pl-PL" sz="2300" dirty="0"/>
              <a:t> </a:t>
            </a:r>
            <a:r>
              <a:rPr lang="pl-PL" sz="2300" dirty="0" err="1"/>
              <a:t>capital</a:t>
            </a:r>
            <a:r>
              <a:rPr lang="pl-PL" sz="2300" dirty="0"/>
              <a:t>, high engagement, </a:t>
            </a:r>
            <a:r>
              <a:rPr lang="pl-PL" sz="2300" dirty="0" err="1"/>
              <a:t>institutional</a:t>
            </a:r>
            <a:r>
              <a:rPr lang="pl-PL" sz="2300" dirty="0"/>
              <a:t> </a:t>
            </a:r>
            <a:r>
              <a:rPr lang="pl-PL" sz="2300" dirty="0" err="1"/>
              <a:t>support</a:t>
            </a:r>
            <a:endParaRPr lang="pl-PL" sz="2300" dirty="0"/>
          </a:p>
        </p:txBody>
      </p:sp>
      <p:sp>
        <p:nvSpPr>
          <p:cNvPr id="4" name="Symbol zastępczy numeru slajdu 3"/>
          <p:cNvSpPr>
            <a:spLocks noGrp="1"/>
          </p:cNvSpPr>
          <p:nvPr>
            <p:ph type="sldNum" sz="quarter" idx="12"/>
          </p:nvPr>
        </p:nvSpPr>
        <p:spPr/>
        <p:txBody>
          <a:bodyPr/>
          <a:lstStyle/>
          <a:p>
            <a:fld id="{0A297500-7527-634B-90F4-69D0994C32B4}" type="slidenum">
              <a:rPr lang="nl-NL" smtClean="0"/>
              <a:t>15</a:t>
            </a:fld>
            <a:endParaRPr lang="nl-NL"/>
          </a:p>
        </p:txBody>
      </p:sp>
      <p:sp>
        <p:nvSpPr>
          <p:cNvPr id="5" name="Tytuł 4"/>
          <p:cNvSpPr>
            <a:spLocks noGrp="1"/>
          </p:cNvSpPr>
          <p:nvPr>
            <p:ph type="title"/>
          </p:nvPr>
        </p:nvSpPr>
        <p:spPr/>
        <p:txBody>
          <a:bodyPr/>
          <a:lstStyle/>
          <a:p>
            <a:r>
              <a:rPr lang="en-GB" dirty="0"/>
              <a:t>Conclusion and discussion</a:t>
            </a:r>
            <a:endParaRPr lang="pl-PL" dirty="0"/>
          </a:p>
        </p:txBody>
      </p:sp>
      <p:pic>
        <p:nvPicPr>
          <p:cNvPr id="6" name="Picture 5"/>
          <p:cNvPicPr>
            <a:picLocks noChangeAspect="1"/>
          </p:cNvPicPr>
          <p:nvPr/>
        </p:nvPicPr>
        <p:blipFill>
          <a:blip r:embed="rId3"/>
          <a:stretch>
            <a:fillRect/>
          </a:stretch>
        </p:blipFill>
        <p:spPr>
          <a:xfrm>
            <a:off x="0" y="5934662"/>
            <a:ext cx="1299411" cy="920251"/>
          </a:xfrm>
          <a:prstGeom prst="rect">
            <a:avLst/>
          </a:prstGeom>
        </p:spPr>
      </p:pic>
      <p:pic>
        <p:nvPicPr>
          <p:cNvPr id="8" name="Picture 6"/>
          <p:cNvPicPr>
            <a:picLocks noChangeAspect="1"/>
          </p:cNvPicPr>
          <p:nvPr/>
        </p:nvPicPr>
        <p:blipFill>
          <a:blip r:embed="rId4"/>
          <a:stretch>
            <a:fillRect/>
          </a:stretch>
        </p:blipFill>
        <p:spPr>
          <a:xfrm>
            <a:off x="8133469" y="6255224"/>
            <a:ext cx="2312663" cy="557552"/>
          </a:xfrm>
          <a:prstGeom prst="rect">
            <a:avLst/>
          </a:prstGeom>
        </p:spPr>
      </p:pic>
    </p:spTree>
    <p:extLst>
      <p:ext uri="{BB962C8B-B14F-4D97-AF65-F5344CB8AC3E}">
        <p14:creationId xmlns:p14="http://schemas.microsoft.com/office/powerpoint/2010/main" val="2576690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575999" y="1397992"/>
            <a:ext cx="11041201" cy="4464000"/>
          </a:xfrm>
        </p:spPr>
        <p:txBody>
          <a:bodyPr>
            <a:normAutofit/>
          </a:bodyPr>
          <a:lstStyle/>
          <a:p>
            <a:r>
              <a:rPr lang="en-GB" dirty="0"/>
              <a:t>1) how the outbreak of COVID-19 has affected the work and life experiences of platform workers?</a:t>
            </a:r>
          </a:p>
          <a:p>
            <a:r>
              <a:rPr lang="en-GB" dirty="0"/>
              <a:t>2) how workers have responded to the outbreak? What strategies have they put in place and why?</a:t>
            </a:r>
          </a:p>
        </p:txBody>
      </p:sp>
      <p:sp>
        <p:nvSpPr>
          <p:cNvPr id="4" name="Symbol zastępczy numeru slajdu 3"/>
          <p:cNvSpPr>
            <a:spLocks noGrp="1"/>
          </p:cNvSpPr>
          <p:nvPr>
            <p:ph type="sldNum" sz="quarter" idx="12"/>
          </p:nvPr>
        </p:nvSpPr>
        <p:spPr/>
        <p:txBody>
          <a:bodyPr/>
          <a:lstStyle/>
          <a:p>
            <a:fld id="{0A297500-7527-634B-90F4-69D0994C32B4}" type="slidenum">
              <a:rPr lang="nl-NL" smtClean="0"/>
              <a:t>2</a:t>
            </a:fld>
            <a:endParaRPr lang="nl-NL"/>
          </a:p>
        </p:txBody>
      </p:sp>
      <p:sp>
        <p:nvSpPr>
          <p:cNvPr id="5" name="Tytuł 4"/>
          <p:cNvSpPr>
            <a:spLocks noGrp="1"/>
          </p:cNvSpPr>
          <p:nvPr>
            <p:ph type="title"/>
          </p:nvPr>
        </p:nvSpPr>
        <p:spPr/>
        <p:txBody>
          <a:bodyPr>
            <a:normAutofit/>
          </a:bodyPr>
          <a:lstStyle/>
          <a:p>
            <a:r>
              <a:rPr lang="en-GB" dirty="0"/>
              <a:t>Research question</a:t>
            </a:r>
            <a:endParaRPr lang="pl-PL" dirty="0"/>
          </a:p>
        </p:txBody>
      </p:sp>
      <p:pic>
        <p:nvPicPr>
          <p:cNvPr id="6" name="Picture 5"/>
          <p:cNvPicPr>
            <a:picLocks noChangeAspect="1"/>
          </p:cNvPicPr>
          <p:nvPr/>
        </p:nvPicPr>
        <p:blipFill>
          <a:blip r:embed="rId2"/>
          <a:stretch>
            <a:fillRect/>
          </a:stretch>
        </p:blipFill>
        <p:spPr>
          <a:xfrm>
            <a:off x="0" y="5934662"/>
            <a:ext cx="1299411" cy="920251"/>
          </a:xfrm>
          <a:prstGeom prst="rect">
            <a:avLst/>
          </a:prstGeom>
        </p:spPr>
      </p:pic>
      <p:pic>
        <p:nvPicPr>
          <p:cNvPr id="8" name="Picture 6"/>
          <p:cNvPicPr>
            <a:picLocks noChangeAspect="1"/>
          </p:cNvPicPr>
          <p:nvPr/>
        </p:nvPicPr>
        <p:blipFill>
          <a:blip r:embed="rId3"/>
          <a:stretch>
            <a:fillRect/>
          </a:stretch>
        </p:blipFill>
        <p:spPr>
          <a:xfrm>
            <a:off x="8133469" y="6255224"/>
            <a:ext cx="2312663" cy="557552"/>
          </a:xfrm>
          <a:prstGeom prst="rect">
            <a:avLst/>
          </a:prstGeom>
        </p:spPr>
      </p:pic>
    </p:spTree>
    <p:extLst>
      <p:ext uri="{BB962C8B-B14F-4D97-AF65-F5344CB8AC3E}">
        <p14:creationId xmlns:p14="http://schemas.microsoft.com/office/powerpoint/2010/main" val="344572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r>
              <a:rPr lang="en-US" dirty="0"/>
              <a:t>Workers and employers are in asymmetrical relationship, which has traditionally been cushioned by </a:t>
            </a:r>
            <a:r>
              <a:rPr lang="en-GB" dirty="0"/>
              <a:t>standard employment relationship (SER)</a:t>
            </a:r>
          </a:p>
          <a:p>
            <a:pPr lvl="1"/>
            <a:r>
              <a:rPr lang="en-GB" dirty="0"/>
              <a:t>restrictions on employers’ rights to dismiss employees; trade union representation and collective bargaining; protected income levels; protection against unemployment, social security </a:t>
            </a:r>
          </a:p>
          <a:p>
            <a:r>
              <a:rPr lang="en-GB" dirty="0"/>
              <a:t>No such guarantees are given to platform workers due to alleged intermediary structure (De Stefano and </a:t>
            </a:r>
            <a:r>
              <a:rPr lang="en-GB" dirty="0" err="1"/>
              <a:t>Aloisi</a:t>
            </a:r>
            <a:r>
              <a:rPr lang="en-GB" dirty="0"/>
              <a:t> 2018</a:t>
            </a:r>
            <a:r>
              <a:rPr lang="pl-PT" dirty="0"/>
              <a:t>)</a:t>
            </a:r>
            <a:endParaRPr lang="en-US" dirty="0"/>
          </a:p>
        </p:txBody>
      </p:sp>
      <p:sp>
        <p:nvSpPr>
          <p:cNvPr id="4" name="Symbol zastępczy numeru slajdu 3"/>
          <p:cNvSpPr>
            <a:spLocks noGrp="1"/>
          </p:cNvSpPr>
          <p:nvPr>
            <p:ph type="sldNum" sz="quarter" idx="12"/>
          </p:nvPr>
        </p:nvSpPr>
        <p:spPr/>
        <p:txBody>
          <a:bodyPr/>
          <a:lstStyle/>
          <a:p>
            <a:fld id="{0A297500-7527-634B-90F4-69D0994C32B4}" type="slidenum">
              <a:rPr lang="nl-NL" smtClean="0"/>
              <a:t>3</a:t>
            </a:fld>
            <a:endParaRPr lang="nl-NL"/>
          </a:p>
        </p:txBody>
      </p:sp>
      <p:sp>
        <p:nvSpPr>
          <p:cNvPr id="5" name="Tytuł 4"/>
          <p:cNvSpPr>
            <a:spLocks noGrp="1"/>
          </p:cNvSpPr>
          <p:nvPr>
            <p:ph type="title"/>
          </p:nvPr>
        </p:nvSpPr>
        <p:spPr>
          <a:xfrm>
            <a:off x="576000" y="207036"/>
            <a:ext cx="11616000" cy="1152000"/>
          </a:xfrm>
        </p:spPr>
        <p:txBody>
          <a:bodyPr>
            <a:normAutofit/>
          </a:bodyPr>
          <a:lstStyle/>
          <a:p>
            <a:r>
              <a:rPr lang="en-GB" dirty="0"/>
              <a:t>Theoretical background – SER</a:t>
            </a:r>
            <a:endParaRPr lang="pl-PL" dirty="0"/>
          </a:p>
        </p:txBody>
      </p:sp>
      <p:pic>
        <p:nvPicPr>
          <p:cNvPr id="6" name="Picture 5"/>
          <p:cNvPicPr>
            <a:picLocks noChangeAspect="1"/>
          </p:cNvPicPr>
          <p:nvPr/>
        </p:nvPicPr>
        <p:blipFill>
          <a:blip r:embed="rId3"/>
          <a:stretch>
            <a:fillRect/>
          </a:stretch>
        </p:blipFill>
        <p:spPr>
          <a:xfrm>
            <a:off x="0" y="5934662"/>
            <a:ext cx="1299411" cy="920251"/>
          </a:xfrm>
          <a:prstGeom prst="rect">
            <a:avLst/>
          </a:prstGeom>
        </p:spPr>
      </p:pic>
      <p:pic>
        <p:nvPicPr>
          <p:cNvPr id="8" name="Picture 6"/>
          <p:cNvPicPr>
            <a:picLocks noChangeAspect="1"/>
          </p:cNvPicPr>
          <p:nvPr/>
        </p:nvPicPr>
        <p:blipFill>
          <a:blip r:embed="rId4"/>
          <a:stretch>
            <a:fillRect/>
          </a:stretch>
        </p:blipFill>
        <p:spPr>
          <a:xfrm>
            <a:off x="8133469" y="6255224"/>
            <a:ext cx="2312663" cy="557552"/>
          </a:xfrm>
          <a:prstGeom prst="rect">
            <a:avLst/>
          </a:prstGeom>
        </p:spPr>
      </p:pic>
    </p:spTree>
    <p:extLst>
      <p:ext uri="{BB962C8B-B14F-4D97-AF65-F5344CB8AC3E}">
        <p14:creationId xmlns:p14="http://schemas.microsoft.com/office/powerpoint/2010/main" val="2930284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576000" y="1222884"/>
            <a:ext cx="11041200" cy="5029253"/>
          </a:xfrm>
        </p:spPr>
        <p:txBody>
          <a:bodyPr>
            <a:normAutofit fontScale="92500"/>
          </a:bodyPr>
          <a:lstStyle/>
          <a:p>
            <a:r>
              <a:rPr lang="en-GB" dirty="0"/>
              <a:t>1) SER context – changes in demand – employers initially absorb shocks and only afterwards translate them into decisions to dismiss workers, renegotiate wages (in the case of a slump in demand), increase work intensity or seek additional staff</a:t>
            </a:r>
          </a:p>
          <a:p>
            <a:pPr lvl="1"/>
            <a:r>
              <a:rPr lang="en-GB" dirty="0"/>
              <a:t>platforms limit their exposure to fluctuations in demand by simply shifting the risks to workers (</a:t>
            </a:r>
            <a:r>
              <a:rPr lang="en-GB" dirty="0" err="1"/>
              <a:t>Drahokoupil</a:t>
            </a:r>
            <a:r>
              <a:rPr lang="en-GB" dirty="0"/>
              <a:t> and </a:t>
            </a:r>
            <a:r>
              <a:rPr lang="en-GB" dirty="0" err="1"/>
              <a:t>Piasna</a:t>
            </a:r>
            <a:r>
              <a:rPr lang="en-GB" dirty="0"/>
              <a:t> 2017)</a:t>
            </a:r>
          </a:p>
          <a:p>
            <a:r>
              <a:rPr lang="en-GB" dirty="0"/>
              <a:t>2) SER context - companies provide tools of work</a:t>
            </a:r>
          </a:p>
          <a:p>
            <a:pPr lvl="1"/>
            <a:r>
              <a:rPr lang="en-GB" dirty="0"/>
              <a:t>platform workers are expected to utilize their private resources (equipment, vehicles) for their work</a:t>
            </a:r>
          </a:p>
          <a:p>
            <a:r>
              <a:rPr lang="en-GB" dirty="0"/>
              <a:t>-&gt; because platforms do not have costs, they can have</a:t>
            </a:r>
            <a:r>
              <a:rPr lang="en-GB" b="1" dirty="0"/>
              <a:t> labour oversupply, </a:t>
            </a:r>
            <a:r>
              <a:rPr lang="en-GB" dirty="0"/>
              <a:t>which is particularly important during economic crisis when unemployment rises</a:t>
            </a:r>
          </a:p>
          <a:p>
            <a:pPr lvl="1"/>
            <a:r>
              <a:rPr lang="en-GB" dirty="0"/>
              <a:t>Unemployed can find employment on platforms (platforms always hire)</a:t>
            </a:r>
          </a:p>
          <a:p>
            <a:pPr lvl="1"/>
            <a:r>
              <a:rPr lang="en-GB" dirty="0"/>
              <a:t>For established platform workers this means that their income, working time etc can be highly volatile</a:t>
            </a:r>
            <a:endParaRPr lang="en-US" dirty="0"/>
          </a:p>
        </p:txBody>
      </p:sp>
      <p:sp>
        <p:nvSpPr>
          <p:cNvPr id="4" name="Symbol zastępczy numeru slajdu 3"/>
          <p:cNvSpPr>
            <a:spLocks noGrp="1"/>
          </p:cNvSpPr>
          <p:nvPr>
            <p:ph type="sldNum" sz="quarter" idx="12"/>
          </p:nvPr>
        </p:nvSpPr>
        <p:spPr/>
        <p:txBody>
          <a:bodyPr/>
          <a:lstStyle/>
          <a:p>
            <a:fld id="{0A297500-7527-634B-90F4-69D0994C32B4}" type="slidenum">
              <a:rPr lang="nl-NL" smtClean="0"/>
              <a:t>4</a:t>
            </a:fld>
            <a:endParaRPr lang="nl-NL"/>
          </a:p>
        </p:txBody>
      </p:sp>
      <p:sp>
        <p:nvSpPr>
          <p:cNvPr id="5" name="Tytuł 4"/>
          <p:cNvSpPr>
            <a:spLocks noGrp="1"/>
          </p:cNvSpPr>
          <p:nvPr>
            <p:ph type="title"/>
          </p:nvPr>
        </p:nvSpPr>
        <p:spPr>
          <a:xfrm>
            <a:off x="576000" y="207036"/>
            <a:ext cx="11463600" cy="1152000"/>
          </a:xfrm>
        </p:spPr>
        <p:txBody>
          <a:bodyPr>
            <a:normAutofit/>
          </a:bodyPr>
          <a:lstStyle/>
          <a:p>
            <a:r>
              <a:rPr lang="en-GB" sz="3800" dirty="0"/>
              <a:t>Theoretical background – SER vs economic shocks</a:t>
            </a:r>
            <a:endParaRPr lang="pl-PL" sz="3800" dirty="0"/>
          </a:p>
        </p:txBody>
      </p:sp>
      <p:pic>
        <p:nvPicPr>
          <p:cNvPr id="6" name="Picture 5"/>
          <p:cNvPicPr>
            <a:picLocks noChangeAspect="1"/>
          </p:cNvPicPr>
          <p:nvPr/>
        </p:nvPicPr>
        <p:blipFill>
          <a:blip r:embed="rId3"/>
          <a:stretch>
            <a:fillRect/>
          </a:stretch>
        </p:blipFill>
        <p:spPr>
          <a:xfrm>
            <a:off x="0" y="5934662"/>
            <a:ext cx="1299411" cy="920251"/>
          </a:xfrm>
          <a:prstGeom prst="rect">
            <a:avLst/>
          </a:prstGeom>
        </p:spPr>
      </p:pic>
      <p:pic>
        <p:nvPicPr>
          <p:cNvPr id="8" name="Picture 6"/>
          <p:cNvPicPr>
            <a:picLocks noChangeAspect="1"/>
          </p:cNvPicPr>
          <p:nvPr/>
        </p:nvPicPr>
        <p:blipFill>
          <a:blip r:embed="rId4"/>
          <a:stretch>
            <a:fillRect/>
          </a:stretch>
        </p:blipFill>
        <p:spPr>
          <a:xfrm>
            <a:off x="8133469" y="6255224"/>
            <a:ext cx="2312663" cy="557552"/>
          </a:xfrm>
          <a:prstGeom prst="rect">
            <a:avLst/>
          </a:prstGeom>
        </p:spPr>
      </p:pic>
    </p:spTree>
    <p:extLst>
      <p:ext uri="{BB962C8B-B14F-4D97-AF65-F5344CB8AC3E}">
        <p14:creationId xmlns:p14="http://schemas.microsoft.com/office/powerpoint/2010/main" val="110143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576000" y="1267097"/>
            <a:ext cx="11041200" cy="4852903"/>
          </a:xfrm>
        </p:spPr>
        <p:txBody>
          <a:bodyPr>
            <a:normAutofit/>
          </a:bodyPr>
          <a:lstStyle/>
          <a:p>
            <a:r>
              <a:rPr lang="en-US" dirty="0"/>
              <a:t>Country: Poland</a:t>
            </a:r>
          </a:p>
          <a:p>
            <a:endParaRPr lang="en-US" dirty="0"/>
          </a:p>
          <a:p>
            <a:r>
              <a:rPr lang="en-GB" dirty="0"/>
              <a:t>30 biographical narrative interviews with food delivery workers (n=17), platform translators (n=9) and IT freelancers (n=4) between April and December 2020</a:t>
            </a:r>
          </a:p>
          <a:p>
            <a:pPr lvl="1"/>
            <a:r>
              <a:rPr lang="en-GB" dirty="0"/>
              <a:t>three </a:t>
            </a:r>
            <a:r>
              <a:rPr lang="en-GB" b="1" dirty="0"/>
              <a:t>food delivery </a:t>
            </a:r>
            <a:r>
              <a:rPr lang="en-GB" dirty="0"/>
              <a:t>platforms (Glovo; Takeaway; and </a:t>
            </a:r>
            <a:r>
              <a:rPr lang="en-GB" dirty="0" err="1"/>
              <a:t>Stava</a:t>
            </a:r>
            <a:r>
              <a:rPr lang="en-GB" dirty="0"/>
              <a:t>) </a:t>
            </a:r>
          </a:p>
          <a:p>
            <a:pPr lvl="1"/>
            <a:r>
              <a:rPr lang="en-GB" dirty="0"/>
              <a:t>two </a:t>
            </a:r>
            <a:r>
              <a:rPr lang="en-GB" b="1" dirty="0"/>
              <a:t>generalist online </a:t>
            </a:r>
            <a:r>
              <a:rPr lang="en-GB" dirty="0"/>
              <a:t>platforms (Upwork and </a:t>
            </a:r>
            <a:r>
              <a:rPr lang="en-GB" dirty="0" err="1"/>
              <a:t>Useme</a:t>
            </a:r>
            <a:r>
              <a:rPr lang="en-GB" dirty="0"/>
              <a:t>)</a:t>
            </a:r>
          </a:p>
          <a:p>
            <a:endParaRPr lang="en-GB" dirty="0"/>
          </a:p>
          <a:p>
            <a:r>
              <a:rPr lang="en-GB" dirty="0"/>
              <a:t>Purposive sampling criteria: age, gender, level of income from platform work (majority fully dependent on income from platforms), seniority on platforms</a:t>
            </a:r>
          </a:p>
          <a:p>
            <a:r>
              <a:rPr lang="en-GB" dirty="0"/>
              <a:t>Workers recruited via social media groups and contacted directly on platforms</a:t>
            </a:r>
            <a:endParaRPr lang="pl-PL" dirty="0"/>
          </a:p>
          <a:p>
            <a:pPr lvl="1"/>
            <a:endParaRPr lang="pl-PL" b="1" dirty="0"/>
          </a:p>
          <a:p>
            <a:endParaRPr lang="pl-PL" dirty="0"/>
          </a:p>
        </p:txBody>
      </p:sp>
      <p:sp>
        <p:nvSpPr>
          <p:cNvPr id="4" name="Symbol zastępczy numeru slajdu 3"/>
          <p:cNvSpPr>
            <a:spLocks noGrp="1"/>
          </p:cNvSpPr>
          <p:nvPr>
            <p:ph type="sldNum" sz="quarter" idx="12"/>
          </p:nvPr>
        </p:nvSpPr>
        <p:spPr/>
        <p:txBody>
          <a:bodyPr/>
          <a:lstStyle/>
          <a:p>
            <a:fld id="{0A297500-7527-634B-90F4-69D0994C32B4}" type="slidenum">
              <a:rPr lang="nl-NL" smtClean="0"/>
              <a:t>5</a:t>
            </a:fld>
            <a:endParaRPr lang="nl-NL"/>
          </a:p>
        </p:txBody>
      </p:sp>
      <p:sp>
        <p:nvSpPr>
          <p:cNvPr id="5" name="Tytuł 4"/>
          <p:cNvSpPr>
            <a:spLocks noGrp="1"/>
          </p:cNvSpPr>
          <p:nvPr>
            <p:ph type="title"/>
          </p:nvPr>
        </p:nvSpPr>
        <p:spPr/>
        <p:txBody>
          <a:bodyPr/>
          <a:lstStyle/>
          <a:p>
            <a:r>
              <a:rPr lang="en-GB" dirty="0"/>
              <a:t>Research design</a:t>
            </a:r>
            <a:endParaRPr lang="pl-PL" dirty="0"/>
          </a:p>
        </p:txBody>
      </p:sp>
      <p:pic>
        <p:nvPicPr>
          <p:cNvPr id="6" name="Picture 5"/>
          <p:cNvPicPr>
            <a:picLocks noChangeAspect="1"/>
          </p:cNvPicPr>
          <p:nvPr/>
        </p:nvPicPr>
        <p:blipFill>
          <a:blip r:embed="rId3"/>
          <a:stretch>
            <a:fillRect/>
          </a:stretch>
        </p:blipFill>
        <p:spPr>
          <a:xfrm>
            <a:off x="0" y="5934662"/>
            <a:ext cx="1299411" cy="920251"/>
          </a:xfrm>
          <a:prstGeom prst="rect">
            <a:avLst/>
          </a:prstGeom>
        </p:spPr>
      </p:pic>
      <p:pic>
        <p:nvPicPr>
          <p:cNvPr id="8" name="Picture 6"/>
          <p:cNvPicPr>
            <a:picLocks noChangeAspect="1"/>
          </p:cNvPicPr>
          <p:nvPr/>
        </p:nvPicPr>
        <p:blipFill>
          <a:blip r:embed="rId4"/>
          <a:stretch>
            <a:fillRect/>
          </a:stretch>
        </p:blipFill>
        <p:spPr>
          <a:xfrm>
            <a:off x="8133469" y="6255224"/>
            <a:ext cx="2312663" cy="557552"/>
          </a:xfrm>
          <a:prstGeom prst="rect">
            <a:avLst/>
          </a:prstGeom>
        </p:spPr>
      </p:pic>
    </p:spTree>
    <p:extLst>
      <p:ext uri="{BB962C8B-B14F-4D97-AF65-F5344CB8AC3E}">
        <p14:creationId xmlns:p14="http://schemas.microsoft.com/office/powerpoint/2010/main" val="1682174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576000" y="1359036"/>
            <a:ext cx="11041200" cy="4760964"/>
          </a:xfrm>
        </p:spPr>
        <p:txBody>
          <a:bodyPr>
            <a:normAutofit/>
          </a:bodyPr>
          <a:lstStyle/>
          <a:p>
            <a:r>
              <a:rPr lang="pl-PL" dirty="0"/>
              <a:t>Food </a:t>
            </a:r>
            <a:r>
              <a:rPr lang="pl-PL" dirty="0" err="1"/>
              <a:t>delivery</a:t>
            </a:r>
            <a:endParaRPr lang="pl-PL" dirty="0"/>
          </a:p>
          <a:p>
            <a:pPr lvl="1"/>
            <a:r>
              <a:rPr lang="pl-PL" dirty="0"/>
              <a:t>Platform </a:t>
            </a:r>
            <a:r>
              <a:rPr lang="pl-PL" dirty="0" err="1"/>
              <a:t>workers</a:t>
            </a:r>
            <a:r>
              <a:rPr lang="pl-PL" dirty="0"/>
              <a:t> </a:t>
            </a:r>
            <a:r>
              <a:rPr lang="pl-PL" dirty="0" err="1"/>
              <a:t>work</a:t>
            </a:r>
            <a:r>
              <a:rPr lang="pl-PL" dirty="0"/>
              <a:t> on </a:t>
            </a:r>
            <a:r>
              <a:rPr lang="pl-PL" dirty="0" err="1"/>
              <a:t>civil</a:t>
            </a:r>
            <a:r>
              <a:rPr lang="pl-PL" dirty="0"/>
              <a:t> law </a:t>
            </a:r>
            <a:r>
              <a:rPr lang="pl-PL" dirty="0" err="1"/>
              <a:t>contracts</a:t>
            </a:r>
            <a:r>
              <a:rPr lang="pl-PL" dirty="0"/>
              <a:t> (</a:t>
            </a:r>
            <a:r>
              <a:rPr lang="pl-PL" dirty="0" err="1"/>
              <a:t>similar</a:t>
            </a:r>
            <a:r>
              <a:rPr lang="pl-PL" dirty="0"/>
              <a:t> to UK zero </a:t>
            </a:r>
            <a:r>
              <a:rPr lang="pl-PL" dirty="0" err="1"/>
              <a:t>hour</a:t>
            </a:r>
            <a:r>
              <a:rPr lang="pl-PL" dirty="0"/>
              <a:t> </a:t>
            </a:r>
            <a:r>
              <a:rPr lang="pl-PL" dirty="0" err="1"/>
              <a:t>contracts</a:t>
            </a:r>
            <a:r>
              <a:rPr lang="pl-PL" dirty="0"/>
              <a:t>); </a:t>
            </a:r>
            <a:r>
              <a:rPr lang="pl-PL" dirty="0" err="1"/>
              <a:t>are</a:t>
            </a:r>
            <a:r>
              <a:rPr lang="pl-PL" dirty="0"/>
              <a:t> in </a:t>
            </a:r>
            <a:r>
              <a:rPr lang="pl-PL" dirty="0" err="1"/>
              <a:t>theory</a:t>
            </a:r>
            <a:r>
              <a:rPr lang="pl-PL" dirty="0"/>
              <a:t> </a:t>
            </a:r>
            <a:r>
              <a:rPr lang="pl-PL" dirty="0" err="1"/>
              <a:t>covered</a:t>
            </a:r>
            <a:r>
              <a:rPr lang="pl-PL" dirty="0"/>
              <a:t> by </a:t>
            </a:r>
            <a:r>
              <a:rPr lang="pl-PL" dirty="0" err="1"/>
              <a:t>hourly</a:t>
            </a:r>
            <a:r>
              <a:rPr lang="pl-PL" dirty="0"/>
              <a:t> minimum </a:t>
            </a:r>
            <a:r>
              <a:rPr lang="pl-PL" dirty="0" err="1"/>
              <a:t>wage</a:t>
            </a:r>
            <a:r>
              <a:rPr lang="pl-PL" dirty="0"/>
              <a:t> and </a:t>
            </a:r>
            <a:r>
              <a:rPr lang="pl-PL" dirty="0" err="1"/>
              <a:t>have</a:t>
            </a:r>
            <a:r>
              <a:rPr lang="pl-PL" dirty="0"/>
              <a:t> </a:t>
            </a:r>
            <a:r>
              <a:rPr lang="pl-PL" dirty="0" err="1"/>
              <a:t>social</a:t>
            </a:r>
            <a:r>
              <a:rPr lang="pl-PL" dirty="0"/>
              <a:t> </a:t>
            </a:r>
            <a:r>
              <a:rPr lang="pl-PL" dirty="0" err="1"/>
              <a:t>security</a:t>
            </a:r>
            <a:r>
              <a:rPr lang="pl-PL" dirty="0"/>
              <a:t> </a:t>
            </a:r>
            <a:r>
              <a:rPr lang="pl-PL" dirty="0" err="1"/>
              <a:t>coverage</a:t>
            </a:r>
            <a:endParaRPr lang="pl-PL" dirty="0"/>
          </a:p>
          <a:p>
            <a:pPr lvl="1"/>
            <a:r>
              <a:rPr lang="pl-PL" dirty="0"/>
              <a:t>Most </a:t>
            </a:r>
            <a:r>
              <a:rPr lang="pl-PL" dirty="0" err="1"/>
              <a:t>workers</a:t>
            </a:r>
            <a:r>
              <a:rPr lang="pl-PL" dirty="0"/>
              <a:t> </a:t>
            </a:r>
            <a:r>
              <a:rPr lang="pl-PL" dirty="0" err="1"/>
              <a:t>conclude</a:t>
            </a:r>
            <a:r>
              <a:rPr lang="pl-PL" dirty="0"/>
              <a:t> </a:t>
            </a:r>
            <a:r>
              <a:rPr lang="pl-PL" dirty="0" err="1"/>
              <a:t>contracts</a:t>
            </a:r>
            <a:r>
              <a:rPr lang="pl-PL" dirty="0"/>
              <a:t> with </a:t>
            </a:r>
            <a:r>
              <a:rPr lang="pl-PL" dirty="0" err="1"/>
              <a:t>intermediaries</a:t>
            </a:r>
            <a:r>
              <a:rPr lang="pl-PL" dirty="0"/>
              <a:t> </a:t>
            </a:r>
            <a:r>
              <a:rPr lang="pl-PL" dirty="0" err="1"/>
              <a:t>who</a:t>
            </a:r>
            <a:r>
              <a:rPr lang="pl-PL" dirty="0"/>
              <a:t> </a:t>
            </a:r>
            <a:r>
              <a:rPr lang="pl-PL" dirty="0" err="1"/>
              <a:t>are</a:t>
            </a:r>
            <a:r>
              <a:rPr lang="pl-PL" dirty="0"/>
              <a:t> </a:t>
            </a:r>
            <a:r>
              <a:rPr lang="pl-PL" dirty="0" err="1"/>
              <a:t>responsible</a:t>
            </a:r>
            <a:r>
              <a:rPr lang="pl-PL" dirty="0"/>
              <a:t> for </a:t>
            </a:r>
            <a:r>
              <a:rPr lang="pl-PL" dirty="0" err="1"/>
              <a:t>circumventions</a:t>
            </a:r>
            <a:r>
              <a:rPr lang="pl-PL" dirty="0"/>
              <a:t> of law (</a:t>
            </a:r>
            <a:r>
              <a:rPr lang="pl-PL" dirty="0" err="1"/>
              <a:t>which</a:t>
            </a:r>
            <a:r>
              <a:rPr lang="pl-PL" dirty="0"/>
              <a:t> </a:t>
            </a:r>
            <a:r>
              <a:rPr lang="pl-PL" dirty="0" err="1"/>
              <a:t>are</a:t>
            </a:r>
            <a:r>
              <a:rPr lang="pl-PL" dirty="0"/>
              <a:t> </a:t>
            </a:r>
            <a:r>
              <a:rPr lang="pl-PL" dirty="0" err="1"/>
              <a:t>common</a:t>
            </a:r>
            <a:r>
              <a:rPr lang="pl-PL" dirty="0"/>
              <a:t>) (Polkowska 2020)</a:t>
            </a:r>
          </a:p>
          <a:p>
            <a:r>
              <a:rPr lang="pl-PL" dirty="0"/>
              <a:t>Online </a:t>
            </a:r>
            <a:r>
              <a:rPr lang="pl-PL" dirty="0" err="1"/>
              <a:t>workers</a:t>
            </a:r>
            <a:r>
              <a:rPr lang="pl-PL" dirty="0"/>
              <a:t>:</a:t>
            </a:r>
          </a:p>
          <a:p>
            <a:pPr lvl="1"/>
            <a:r>
              <a:rPr lang="pl-PL" dirty="0" err="1"/>
              <a:t>Self-employed</a:t>
            </a:r>
            <a:r>
              <a:rPr lang="pl-PL" dirty="0"/>
              <a:t> or on </a:t>
            </a:r>
            <a:r>
              <a:rPr lang="pl-PL" dirty="0" err="1"/>
              <a:t>civil</a:t>
            </a:r>
            <a:r>
              <a:rPr lang="pl-PL" dirty="0"/>
              <a:t> law </a:t>
            </a:r>
            <a:r>
              <a:rPr lang="pl-PL" dirty="0" err="1"/>
              <a:t>contracts</a:t>
            </a:r>
            <a:endParaRPr lang="pl-PL" dirty="0"/>
          </a:p>
          <a:p>
            <a:r>
              <a:rPr lang="pl-PL" dirty="0" err="1"/>
              <a:t>All</a:t>
            </a:r>
            <a:r>
              <a:rPr lang="pl-PL" dirty="0"/>
              <a:t> </a:t>
            </a:r>
            <a:r>
              <a:rPr lang="pl-PL" dirty="0" err="1"/>
              <a:t>workers</a:t>
            </a:r>
            <a:r>
              <a:rPr lang="pl-PL" dirty="0"/>
              <a:t> </a:t>
            </a:r>
            <a:r>
              <a:rPr lang="pl-PL" dirty="0" err="1"/>
              <a:t>have</a:t>
            </a:r>
            <a:r>
              <a:rPr lang="pl-PL" dirty="0"/>
              <a:t> </a:t>
            </a:r>
            <a:r>
              <a:rPr lang="pl-PL" dirty="0" err="1"/>
              <a:t>unionization</a:t>
            </a:r>
            <a:r>
              <a:rPr lang="pl-PL" dirty="0"/>
              <a:t> </a:t>
            </a:r>
            <a:r>
              <a:rPr lang="pl-PL" dirty="0" err="1"/>
              <a:t>rights</a:t>
            </a:r>
            <a:r>
              <a:rPr lang="pl-PL" dirty="0"/>
              <a:t> but </a:t>
            </a:r>
            <a:r>
              <a:rPr lang="pl-PL" dirty="0" err="1"/>
              <a:t>TUs</a:t>
            </a:r>
            <a:r>
              <a:rPr lang="pl-PL" dirty="0"/>
              <a:t> </a:t>
            </a:r>
            <a:r>
              <a:rPr lang="pl-PL" dirty="0" err="1"/>
              <a:t>are</a:t>
            </a:r>
            <a:r>
              <a:rPr lang="pl-PL" dirty="0"/>
              <a:t> not </a:t>
            </a:r>
            <a:r>
              <a:rPr lang="pl-PL" dirty="0" err="1"/>
              <a:t>present</a:t>
            </a:r>
            <a:endParaRPr lang="pl-PL" dirty="0"/>
          </a:p>
          <a:p>
            <a:r>
              <a:rPr lang="pl-PL" dirty="0" err="1"/>
              <a:t>Workers</a:t>
            </a:r>
            <a:r>
              <a:rPr lang="pl-PL" dirty="0"/>
              <a:t> </a:t>
            </a:r>
            <a:r>
              <a:rPr lang="pl-PL" dirty="0" err="1"/>
              <a:t>largely</a:t>
            </a:r>
            <a:r>
              <a:rPr lang="pl-PL" dirty="0"/>
              <a:t> </a:t>
            </a:r>
            <a:r>
              <a:rPr lang="pl-PL" dirty="0" err="1"/>
              <a:t>outside</a:t>
            </a:r>
            <a:r>
              <a:rPr lang="pl-PL" dirty="0"/>
              <a:t> the </a:t>
            </a:r>
            <a:r>
              <a:rPr lang="pl-PL" dirty="0" err="1"/>
              <a:t>scope</a:t>
            </a:r>
            <a:r>
              <a:rPr lang="pl-PL" dirty="0"/>
              <a:t> of COVID-19 </a:t>
            </a:r>
            <a:r>
              <a:rPr lang="pl-PL" dirty="0" err="1"/>
              <a:t>support</a:t>
            </a:r>
            <a:r>
              <a:rPr lang="pl-PL" dirty="0"/>
              <a:t> </a:t>
            </a:r>
            <a:r>
              <a:rPr lang="pl-PL" dirty="0" err="1"/>
              <a:t>measures</a:t>
            </a:r>
            <a:r>
              <a:rPr lang="pl-PL" dirty="0"/>
              <a:t> (</a:t>
            </a:r>
            <a:r>
              <a:rPr lang="pl-PL" dirty="0" err="1"/>
              <a:t>only</a:t>
            </a:r>
            <a:r>
              <a:rPr lang="pl-PL" dirty="0"/>
              <a:t> 6 out of 30 </a:t>
            </a:r>
            <a:r>
              <a:rPr lang="pl-PL" dirty="0" err="1"/>
              <a:t>workers</a:t>
            </a:r>
            <a:r>
              <a:rPr lang="pl-PL" dirty="0"/>
              <a:t> </a:t>
            </a:r>
            <a:r>
              <a:rPr lang="pl-PL" dirty="0" err="1"/>
              <a:t>have</a:t>
            </a:r>
            <a:r>
              <a:rPr lang="pl-PL" dirty="0"/>
              <a:t> </a:t>
            </a:r>
            <a:r>
              <a:rPr lang="pl-PL" dirty="0" err="1"/>
              <a:t>received</a:t>
            </a:r>
            <a:r>
              <a:rPr lang="pl-PL" dirty="0"/>
              <a:t> </a:t>
            </a:r>
            <a:r>
              <a:rPr lang="pl-PL" dirty="0" err="1"/>
              <a:t>any</a:t>
            </a:r>
            <a:r>
              <a:rPr lang="pl-PL" dirty="0"/>
              <a:t> </a:t>
            </a:r>
            <a:r>
              <a:rPr lang="pl-PL" dirty="0" err="1"/>
              <a:t>help</a:t>
            </a:r>
            <a:r>
              <a:rPr lang="pl-PL" dirty="0"/>
              <a:t> but minor)</a:t>
            </a:r>
          </a:p>
        </p:txBody>
      </p:sp>
      <p:sp>
        <p:nvSpPr>
          <p:cNvPr id="4" name="Symbol zastępczy numeru slajdu 3"/>
          <p:cNvSpPr>
            <a:spLocks noGrp="1"/>
          </p:cNvSpPr>
          <p:nvPr>
            <p:ph type="sldNum" sz="quarter" idx="12"/>
          </p:nvPr>
        </p:nvSpPr>
        <p:spPr/>
        <p:txBody>
          <a:bodyPr/>
          <a:lstStyle/>
          <a:p>
            <a:fld id="{0A297500-7527-634B-90F4-69D0994C32B4}" type="slidenum">
              <a:rPr lang="nl-NL" smtClean="0"/>
              <a:t>6</a:t>
            </a:fld>
            <a:endParaRPr lang="nl-NL"/>
          </a:p>
        </p:txBody>
      </p:sp>
      <p:sp>
        <p:nvSpPr>
          <p:cNvPr id="5" name="Tytuł 4"/>
          <p:cNvSpPr>
            <a:spLocks noGrp="1"/>
          </p:cNvSpPr>
          <p:nvPr>
            <p:ph type="title"/>
          </p:nvPr>
        </p:nvSpPr>
        <p:spPr/>
        <p:txBody>
          <a:bodyPr/>
          <a:lstStyle/>
          <a:p>
            <a:r>
              <a:rPr lang="en-GB" dirty="0"/>
              <a:t>Institutional context</a:t>
            </a:r>
            <a:endParaRPr lang="pl-PL" dirty="0"/>
          </a:p>
        </p:txBody>
      </p:sp>
      <p:pic>
        <p:nvPicPr>
          <p:cNvPr id="6" name="Picture 5"/>
          <p:cNvPicPr>
            <a:picLocks noChangeAspect="1"/>
          </p:cNvPicPr>
          <p:nvPr/>
        </p:nvPicPr>
        <p:blipFill>
          <a:blip r:embed="rId3"/>
          <a:stretch>
            <a:fillRect/>
          </a:stretch>
        </p:blipFill>
        <p:spPr>
          <a:xfrm>
            <a:off x="0" y="5934662"/>
            <a:ext cx="1299411" cy="920251"/>
          </a:xfrm>
          <a:prstGeom prst="rect">
            <a:avLst/>
          </a:prstGeom>
        </p:spPr>
      </p:pic>
      <p:pic>
        <p:nvPicPr>
          <p:cNvPr id="8" name="Picture 6"/>
          <p:cNvPicPr>
            <a:picLocks noChangeAspect="1"/>
          </p:cNvPicPr>
          <p:nvPr/>
        </p:nvPicPr>
        <p:blipFill>
          <a:blip r:embed="rId4"/>
          <a:stretch>
            <a:fillRect/>
          </a:stretch>
        </p:blipFill>
        <p:spPr>
          <a:xfrm>
            <a:off x="8133469" y="6255224"/>
            <a:ext cx="2312663" cy="557552"/>
          </a:xfrm>
          <a:prstGeom prst="rect">
            <a:avLst/>
          </a:prstGeom>
        </p:spPr>
      </p:pic>
    </p:spTree>
    <p:extLst>
      <p:ext uri="{BB962C8B-B14F-4D97-AF65-F5344CB8AC3E}">
        <p14:creationId xmlns:p14="http://schemas.microsoft.com/office/powerpoint/2010/main" val="203216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0A297500-7527-634B-90F4-69D0994C32B4}" type="slidenum">
              <a:rPr lang="nl-NL" smtClean="0"/>
              <a:t>7</a:t>
            </a:fld>
            <a:endParaRPr lang="nl-NL"/>
          </a:p>
        </p:txBody>
      </p:sp>
      <p:sp>
        <p:nvSpPr>
          <p:cNvPr id="5" name="Tytuł 4"/>
          <p:cNvSpPr>
            <a:spLocks noGrp="1"/>
          </p:cNvSpPr>
          <p:nvPr>
            <p:ph type="title"/>
          </p:nvPr>
        </p:nvSpPr>
        <p:spPr/>
        <p:txBody>
          <a:bodyPr>
            <a:normAutofit/>
          </a:bodyPr>
          <a:lstStyle/>
          <a:p>
            <a:r>
              <a:rPr lang="en-GB" dirty="0"/>
              <a:t>Impact of COVID on food delivery</a:t>
            </a:r>
            <a:endParaRPr lang="pl-PL" dirty="0"/>
          </a:p>
        </p:txBody>
      </p:sp>
      <p:pic>
        <p:nvPicPr>
          <p:cNvPr id="6" name="Picture 5"/>
          <p:cNvPicPr>
            <a:picLocks noChangeAspect="1"/>
          </p:cNvPicPr>
          <p:nvPr/>
        </p:nvPicPr>
        <p:blipFill>
          <a:blip r:embed="rId2"/>
          <a:stretch>
            <a:fillRect/>
          </a:stretch>
        </p:blipFill>
        <p:spPr>
          <a:xfrm>
            <a:off x="0" y="5934662"/>
            <a:ext cx="1299411" cy="920251"/>
          </a:xfrm>
          <a:prstGeom prst="rect">
            <a:avLst/>
          </a:prstGeom>
        </p:spPr>
      </p:pic>
      <p:pic>
        <p:nvPicPr>
          <p:cNvPr id="8" name="Picture 6"/>
          <p:cNvPicPr>
            <a:picLocks noChangeAspect="1"/>
          </p:cNvPicPr>
          <p:nvPr/>
        </p:nvPicPr>
        <p:blipFill>
          <a:blip r:embed="rId3"/>
          <a:stretch>
            <a:fillRect/>
          </a:stretch>
        </p:blipFill>
        <p:spPr>
          <a:xfrm>
            <a:off x="8133469" y="6255224"/>
            <a:ext cx="2312663" cy="557552"/>
          </a:xfrm>
          <a:prstGeom prst="rect">
            <a:avLst/>
          </a:prstGeom>
        </p:spPr>
      </p:pic>
      <p:sp>
        <p:nvSpPr>
          <p:cNvPr id="3" name="Symbol zastępczy zawartości 2">
            <a:extLst>
              <a:ext uri="{FF2B5EF4-FFF2-40B4-BE49-F238E27FC236}">
                <a16:creationId xmlns:a16="http://schemas.microsoft.com/office/drawing/2014/main" id="{595DC1F6-3029-9F4A-8548-0672A3EA9DB5}"/>
              </a:ext>
            </a:extLst>
          </p:cNvPr>
          <p:cNvSpPr>
            <a:spLocks noGrp="1"/>
          </p:cNvSpPr>
          <p:nvPr>
            <p:ph idx="1"/>
          </p:nvPr>
        </p:nvSpPr>
        <p:spPr>
          <a:xfrm>
            <a:off x="575400" y="1313342"/>
            <a:ext cx="11041200" cy="4946195"/>
          </a:xfrm>
        </p:spPr>
        <p:txBody>
          <a:bodyPr>
            <a:normAutofit fontScale="92500" lnSpcReduction="20000"/>
          </a:bodyPr>
          <a:lstStyle/>
          <a:p>
            <a:r>
              <a:rPr lang="pl-PT" dirty="0"/>
              <a:t>1) Surge in demand-&gt; 2) influx of new workers-&gt; 3) slump in demand/increased competition</a:t>
            </a:r>
          </a:p>
          <a:p>
            <a:pPr lvl="1"/>
            <a:r>
              <a:rPr lang="pl-PT" dirty="0"/>
              <a:t>„</a:t>
            </a:r>
            <a:r>
              <a:rPr lang="en-GB" i="1" dirty="0"/>
              <a:t>the first two months of COVID</a:t>
            </a:r>
            <a:r>
              <a:rPr lang="en-GB" b="1" dirty="0"/>
              <a:t> [our social media group]</a:t>
            </a:r>
            <a:r>
              <a:rPr lang="en-GB" b="1" i="1" dirty="0"/>
              <a:t> grew by 1000 new members</a:t>
            </a:r>
            <a:r>
              <a:rPr lang="en-GB" i="1" dirty="0"/>
              <a:t>, right? Such a jump from the middle of March onwards... people were asking about this opportunity to earn some money, because it is easy and easily available work. But not when it is full of all this... </a:t>
            </a:r>
            <a:r>
              <a:rPr lang="en-GB" b="1" i="1" dirty="0"/>
              <a:t>there is no buffer</a:t>
            </a:r>
            <a:r>
              <a:rPr lang="en-GB" i="1" dirty="0"/>
              <a:t>, right? Because it's up to the roof... </a:t>
            </a:r>
            <a:r>
              <a:rPr lang="en-GB" b="1" i="1" dirty="0"/>
              <a:t>they </a:t>
            </a:r>
            <a:r>
              <a:rPr lang="en-GB" b="1" dirty="0"/>
              <a:t>[platforms] </a:t>
            </a:r>
            <a:r>
              <a:rPr lang="en-GB" b="1" i="1" dirty="0"/>
              <a:t>can employ those people up to the roof</a:t>
            </a:r>
            <a:r>
              <a:rPr lang="en-GB" i="1" dirty="0"/>
              <a:t>“ </a:t>
            </a:r>
            <a:r>
              <a:rPr lang="en-GB" dirty="0"/>
              <a:t>(</a:t>
            </a:r>
            <a:r>
              <a:rPr lang="en-GB" dirty="0" err="1"/>
              <a:t>Kuba</a:t>
            </a:r>
            <a:r>
              <a:rPr lang="en-GB" dirty="0"/>
              <a:t>, food delivery courier on various platforms)</a:t>
            </a:r>
            <a:endParaRPr lang="pl-PT" dirty="0"/>
          </a:p>
          <a:p>
            <a:r>
              <a:rPr lang="pl-PL" dirty="0"/>
              <a:t>-&gt; H</a:t>
            </a:r>
            <a:r>
              <a:rPr lang="pl-PT" dirty="0"/>
              <a:t>igh volatility of working time (underemployment possible) and work intensity, substantial fluctuations of income as platforms realize they can lower rates</a:t>
            </a:r>
          </a:p>
          <a:p>
            <a:pPr lvl="1"/>
            <a:r>
              <a:rPr lang="en-GB" i="1" dirty="0"/>
              <a:t>“When I started to ride, there was a minimum rate per hour: if for example nothing happened for an hour, i.e. there were no orders, I still got the minimum basic rate […] I started with 20 PLN as the basic rate. […] A few weeks later, it went down to 19 PLN, and now […] they’ve given up this</a:t>
            </a:r>
            <a:r>
              <a:rPr lang="en-GB" dirty="0"/>
              <a:t> </a:t>
            </a:r>
            <a:r>
              <a:rPr lang="en-GB" i="1" dirty="0"/>
              <a:t>rate and introduced a kind of multiplier. The effect was that at the end it came out to be the same, but this multiplier is now 1.1, </a:t>
            </a:r>
            <a:r>
              <a:rPr lang="en-GB" b="1" i="1" dirty="0"/>
              <a:t>there is also less and less of </a:t>
            </a:r>
            <a:r>
              <a:rPr lang="en-GB" i="1" dirty="0"/>
              <a:t>[…] </a:t>
            </a:r>
            <a:r>
              <a:rPr lang="en-GB" b="1" i="1" dirty="0"/>
              <a:t>what I can ride for an hour</a:t>
            </a:r>
            <a:r>
              <a:rPr lang="en-GB" i="1" dirty="0"/>
              <a:t>”. </a:t>
            </a:r>
            <a:r>
              <a:rPr lang="en-GB" dirty="0"/>
              <a:t>(Andrzej, </a:t>
            </a:r>
            <a:r>
              <a:rPr lang="en-GB" dirty="0" err="1"/>
              <a:t>Glovo</a:t>
            </a:r>
            <a:r>
              <a:rPr lang="en-GB" dirty="0"/>
              <a:t> courier)</a:t>
            </a:r>
          </a:p>
          <a:p>
            <a:pPr lvl="1"/>
            <a:endParaRPr lang="pl-PT" dirty="0"/>
          </a:p>
        </p:txBody>
      </p:sp>
    </p:spTree>
    <p:extLst>
      <p:ext uri="{BB962C8B-B14F-4D97-AF65-F5344CB8AC3E}">
        <p14:creationId xmlns:p14="http://schemas.microsoft.com/office/powerpoint/2010/main" val="309809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0A297500-7527-634B-90F4-69D0994C32B4}" type="slidenum">
              <a:rPr lang="nl-NL" smtClean="0"/>
              <a:t>8</a:t>
            </a:fld>
            <a:endParaRPr lang="nl-NL"/>
          </a:p>
        </p:txBody>
      </p:sp>
      <p:sp>
        <p:nvSpPr>
          <p:cNvPr id="5" name="Tytuł 4"/>
          <p:cNvSpPr>
            <a:spLocks noGrp="1"/>
          </p:cNvSpPr>
          <p:nvPr>
            <p:ph type="title"/>
          </p:nvPr>
        </p:nvSpPr>
        <p:spPr/>
        <p:txBody>
          <a:bodyPr>
            <a:normAutofit/>
          </a:bodyPr>
          <a:lstStyle/>
          <a:p>
            <a:r>
              <a:rPr lang="en-GB" dirty="0"/>
              <a:t>Impact of COVID on online platforms</a:t>
            </a:r>
            <a:endParaRPr lang="pl-PL" dirty="0"/>
          </a:p>
        </p:txBody>
      </p:sp>
      <p:pic>
        <p:nvPicPr>
          <p:cNvPr id="6" name="Picture 5"/>
          <p:cNvPicPr>
            <a:picLocks noChangeAspect="1"/>
          </p:cNvPicPr>
          <p:nvPr/>
        </p:nvPicPr>
        <p:blipFill>
          <a:blip r:embed="rId2"/>
          <a:stretch>
            <a:fillRect/>
          </a:stretch>
        </p:blipFill>
        <p:spPr>
          <a:xfrm>
            <a:off x="0" y="5934662"/>
            <a:ext cx="1299411" cy="920251"/>
          </a:xfrm>
          <a:prstGeom prst="rect">
            <a:avLst/>
          </a:prstGeom>
        </p:spPr>
      </p:pic>
      <p:pic>
        <p:nvPicPr>
          <p:cNvPr id="8" name="Picture 6"/>
          <p:cNvPicPr>
            <a:picLocks noChangeAspect="1"/>
          </p:cNvPicPr>
          <p:nvPr/>
        </p:nvPicPr>
        <p:blipFill>
          <a:blip r:embed="rId3"/>
          <a:stretch>
            <a:fillRect/>
          </a:stretch>
        </p:blipFill>
        <p:spPr>
          <a:xfrm>
            <a:off x="8133469" y="6255224"/>
            <a:ext cx="2312663" cy="557552"/>
          </a:xfrm>
          <a:prstGeom prst="rect">
            <a:avLst/>
          </a:prstGeom>
        </p:spPr>
      </p:pic>
      <p:sp>
        <p:nvSpPr>
          <p:cNvPr id="3" name="Symbol zastępczy zawartości 2">
            <a:extLst>
              <a:ext uri="{FF2B5EF4-FFF2-40B4-BE49-F238E27FC236}">
                <a16:creationId xmlns:a16="http://schemas.microsoft.com/office/drawing/2014/main" id="{595DC1F6-3029-9F4A-8548-0672A3EA9DB5}"/>
              </a:ext>
            </a:extLst>
          </p:cNvPr>
          <p:cNvSpPr>
            <a:spLocks noGrp="1"/>
          </p:cNvSpPr>
          <p:nvPr>
            <p:ph idx="1"/>
          </p:nvPr>
        </p:nvSpPr>
        <p:spPr>
          <a:xfrm>
            <a:off x="575400" y="1414849"/>
            <a:ext cx="11041200" cy="4464000"/>
          </a:xfrm>
        </p:spPr>
        <p:txBody>
          <a:bodyPr>
            <a:normAutofit lnSpcReduction="10000"/>
          </a:bodyPr>
          <a:lstStyle/>
          <a:p>
            <a:r>
              <a:rPr lang="pl-PL" dirty="0"/>
              <a:t>1) S</a:t>
            </a:r>
            <a:r>
              <a:rPr lang="pl-PT" dirty="0"/>
              <a:t>lump in demand: </a:t>
            </a:r>
          </a:p>
          <a:p>
            <a:pPr lvl="1"/>
            <a:r>
              <a:rPr lang="pl-PT" dirty="0"/>
              <a:t>„</a:t>
            </a:r>
            <a:r>
              <a:rPr lang="en-GB" i="1" dirty="0"/>
              <a:t> it is harder to get tasks, some companies have problems because of that </a:t>
            </a:r>
            <a:r>
              <a:rPr lang="en-GB" dirty="0"/>
              <a:t>[pandemic]</a:t>
            </a:r>
            <a:r>
              <a:rPr lang="en-GB" i="1" dirty="0"/>
              <a:t> and because of that the free agents are the first to lose contracts”</a:t>
            </a:r>
            <a:r>
              <a:rPr lang="en-GB" dirty="0"/>
              <a:t>  (Hanna, Upwork translator)</a:t>
            </a:r>
            <a:endParaRPr lang="pl-PT" dirty="0"/>
          </a:p>
          <a:p>
            <a:r>
              <a:rPr lang="pl-PT" dirty="0"/>
              <a:t>2) intertwined with an influx of new workers: </a:t>
            </a:r>
          </a:p>
          <a:p>
            <a:pPr lvl="1"/>
            <a:r>
              <a:rPr lang="pl-PT" dirty="0"/>
              <a:t>„</a:t>
            </a:r>
            <a:r>
              <a:rPr lang="en-GB" i="1" dirty="0"/>
              <a:t>right now there’s a flood of graduates of various studies: German studies, English studies, Polish studies, and other languages as well”.</a:t>
            </a:r>
            <a:r>
              <a:rPr lang="pl-PT" dirty="0"/>
              <a:t> (Stefan, Useme translator)</a:t>
            </a:r>
          </a:p>
          <a:p>
            <a:r>
              <a:rPr lang="pl-PT" dirty="0"/>
              <a:t>increased competition-&gt; lower and more unstable fees</a:t>
            </a:r>
          </a:p>
          <a:p>
            <a:r>
              <a:rPr lang="en-GB" dirty="0"/>
              <a:t>changes in work intensity and working time</a:t>
            </a:r>
          </a:p>
          <a:p>
            <a:r>
              <a:rPr lang="en-GB" dirty="0"/>
              <a:t>underemployment</a:t>
            </a:r>
            <a:endParaRPr lang="pl-PT" dirty="0"/>
          </a:p>
        </p:txBody>
      </p:sp>
    </p:spTree>
    <p:extLst>
      <p:ext uri="{BB962C8B-B14F-4D97-AF65-F5344CB8AC3E}">
        <p14:creationId xmlns:p14="http://schemas.microsoft.com/office/powerpoint/2010/main" val="1201403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0A297500-7527-634B-90F4-69D0994C32B4}" type="slidenum">
              <a:rPr lang="nl-NL" smtClean="0"/>
              <a:t>9</a:t>
            </a:fld>
            <a:endParaRPr lang="nl-NL"/>
          </a:p>
        </p:txBody>
      </p:sp>
      <p:sp>
        <p:nvSpPr>
          <p:cNvPr id="5" name="Tytuł 4"/>
          <p:cNvSpPr>
            <a:spLocks noGrp="1"/>
          </p:cNvSpPr>
          <p:nvPr>
            <p:ph type="title"/>
          </p:nvPr>
        </p:nvSpPr>
        <p:spPr/>
        <p:txBody>
          <a:bodyPr>
            <a:normAutofit/>
          </a:bodyPr>
          <a:lstStyle/>
          <a:p>
            <a:r>
              <a:rPr lang="en-GB" dirty="0"/>
              <a:t>Strategies</a:t>
            </a:r>
            <a:endParaRPr lang="pl-PL" dirty="0"/>
          </a:p>
        </p:txBody>
      </p:sp>
      <p:pic>
        <p:nvPicPr>
          <p:cNvPr id="6" name="Picture 5"/>
          <p:cNvPicPr>
            <a:picLocks noChangeAspect="1"/>
          </p:cNvPicPr>
          <p:nvPr/>
        </p:nvPicPr>
        <p:blipFill>
          <a:blip r:embed="rId2"/>
          <a:stretch>
            <a:fillRect/>
          </a:stretch>
        </p:blipFill>
        <p:spPr>
          <a:xfrm>
            <a:off x="0" y="5934662"/>
            <a:ext cx="1299411" cy="920251"/>
          </a:xfrm>
          <a:prstGeom prst="rect">
            <a:avLst/>
          </a:prstGeom>
        </p:spPr>
      </p:pic>
      <p:pic>
        <p:nvPicPr>
          <p:cNvPr id="8" name="Picture 6"/>
          <p:cNvPicPr>
            <a:picLocks noChangeAspect="1"/>
          </p:cNvPicPr>
          <p:nvPr/>
        </p:nvPicPr>
        <p:blipFill>
          <a:blip r:embed="rId3"/>
          <a:stretch>
            <a:fillRect/>
          </a:stretch>
        </p:blipFill>
        <p:spPr>
          <a:xfrm>
            <a:off x="8133469" y="6255224"/>
            <a:ext cx="2312663" cy="557552"/>
          </a:xfrm>
          <a:prstGeom prst="rect">
            <a:avLst/>
          </a:prstGeom>
        </p:spPr>
      </p:pic>
      <p:sp>
        <p:nvSpPr>
          <p:cNvPr id="3" name="Symbol zastępczy zawartości 2">
            <a:extLst>
              <a:ext uri="{FF2B5EF4-FFF2-40B4-BE49-F238E27FC236}">
                <a16:creationId xmlns:a16="http://schemas.microsoft.com/office/drawing/2014/main" id="{595DC1F6-3029-9F4A-8548-0672A3EA9DB5}"/>
              </a:ext>
            </a:extLst>
          </p:cNvPr>
          <p:cNvSpPr>
            <a:spLocks noGrp="1"/>
          </p:cNvSpPr>
          <p:nvPr>
            <p:ph idx="1"/>
          </p:nvPr>
        </p:nvSpPr>
        <p:spPr>
          <a:xfrm>
            <a:off x="575400" y="1414849"/>
            <a:ext cx="11041200" cy="4464000"/>
          </a:xfrm>
        </p:spPr>
        <p:txBody>
          <a:bodyPr>
            <a:normAutofit/>
          </a:bodyPr>
          <a:lstStyle/>
          <a:p>
            <a:r>
              <a:rPr lang="pl-PL" dirty="0"/>
              <a:t>1) </a:t>
            </a:r>
            <a:r>
              <a:rPr lang="pl-PL" dirty="0" err="1"/>
              <a:t>loyalty</a:t>
            </a:r>
            <a:endParaRPr lang="pl-PL" dirty="0"/>
          </a:p>
          <a:p>
            <a:r>
              <a:rPr lang="pl-PL" dirty="0"/>
              <a:t>2) </a:t>
            </a:r>
            <a:r>
              <a:rPr lang="pl-PL" dirty="0" err="1"/>
              <a:t>hybrid</a:t>
            </a:r>
            <a:r>
              <a:rPr lang="pl-PL" dirty="0"/>
              <a:t> </a:t>
            </a:r>
            <a:r>
              <a:rPr lang="pl-PL" dirty="0" err="1"/>
              <a:t>strategies</a:t>
            </a:r>
            <a:r>
              <a:rPr lang="pl-PL" dirty="0"/>
              <a:t> </a:t>
            </a:r>
            <a:r>
              <a:rPr lang="pl-PL" dirty="0" err="1"/>
              <a:t>between</a:t>
            </a:r>
            <a:r>
              <a:rPr lang="pl-PL" dirty="0"/>
              <a:t> </a:t>
            </a:r>
            <a:r>
              <a:rPr lang="pl-PL" dirty="0" err="1"/>
              <a:t>voice</a:t>
            </a:r>
            <a:r>
              <a:rPr lang="pl-PL" dirty="0"/>
              <a:t> and </a:t>
            </a:r>
            <a:r>
              <a:rPr lang="pl-PL" dirty="0" err="1"/>
              <a:t>loyalty</a:t>
            </a:r>
            <a:endParaRPr lang="pl-PL" dirty="0"/>
          </a:p>
          <a:p>
            <a:r>
              <a:rPr lang="pl-PL" dirty="0"/>
              <a:t>3) </a:t>
            </a:r>
            <a:r>
              <a:rPr lang="pl-PL" dirty="0" err="1"/>
              <a:t>exit</a:t>
            </a:r>
            <a:endParaRPr lang="pl-PL" dirty="0"/>
          </a:p>
          <a:p>
            <a:r>
              <a:rPr lang="pl-PL" dirty="0"/>
              <a:t>-&gt; </a:t>
            </a:r>
            <a:r>
              <a:rPr lang="pl-PL" dirty="0" err="1"/>
              <a:t>Hirschmann</a:t>
            </a:r>
            <a:r>
              <a:rPr lang="pl-PL" dirty="0"/>
              <a:t> 1970</a:t>
            </a:r>
            <a:endParaRPr lang="pl-PT" dirty="0"/>
          </a:p>
        </p:txBody>
      </p:sp>
    </p:spTree>
    <p:extLst>
      <p:ext uri="{BB962C8B-B14F-4D97-AF65-F5344CB8AC3E}">
        <p14:creationId xmlns:p14="http://schemas.microsoft.com/office/powerpoint/2010/main" val="3617511572"/>
      </p:ext>
    </p:extLst>
  </p:cSld>
  <p:clrMapOvr>
    <a:masterClrMapping/>
  </p:clrMapOvr>
</p:sld>
</file>

<file path=ppt/theme/theme1.xml><?xml version="1.0" encoding="utf-8"?>
<a:theme xmlns:a="http://schemas.openxmlformats.org/drawingml/2006/main" name="KU Leuven">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U Leuven Sedes">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U Leuven" id="{BC384CAF-57B4-4083-BC3D-22218BF4A46A}" vid="{75672E21-F18C-4958-94B8-19E54344552B}"/>
    </a:ext>
  </a:extLst>
</a:theme>
</file>

<file path=ppt/theme/theme3.xml><?xml version="1.0" encoding="utf-8"?>
<a:theme xmlns:a="http://schemas.openxmlformats.org/drawingml/2006/main" name="Corporate-KU Leuven-Liggend-Achtergrond Wit">
  <a:themeElements>
    <a:clrScheme name="KULeuven-Themakleuren">
      <a:dk1>
        <a:srgbClr val="00407A"/>
      </a:dk1>
      <a:lt1>
        <a:srgbClr val="FFFFFF"/>
      </a:lt1>
      <a:dk2>
        <a:srgbClr val="00407A"/>
      </a:dk2>
      <a:lt2>
        <a:srgbClr val="FFFFFF"/>
      </a:lt2>
      <a:accent1>
        <a:srgbClr val="1D8DB0"/>
      </a:accent1>
      <a:accent2>
        <a:srgbClr val="116E8A"/>
      </a:accent2>
      <a:accent3>
        <a:srgbClr val="52BDEC"/>
      </a:accent3>
      <a:accent4>
        <a:srgbClr val="00407A"/>
      </a:accent4>
      <a:accent5>
        <a:srgbClr val="7F7F7F"/>
      </a:accent5>
      <a:accent6>
        <a:srgbClr val="595959"/>
      </a:accent6>
      <a:hlink>
        <a:srgbClr val="1D8DB0"/>
      </a:hlink>
      <a:folHlink>
        <a:srgbClr val="00407A"/>
      </a:folHlink>
    </a:clrScheme>
    <a:fontScheme name="KULeuve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16E8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KU Leuven</Template>
  <TotalTime>0</TotalTime>
  <Words>1649</Words>
  <Application>Microsoft Macintosh PowerPoint</Application>
  <PresentationFormat>Panoramiczny</PresentationFormat>
  <Paragraphs>125</Paragraphs>
  <Slides>15</Slides>
  <Notes>10</Notes>
  <HiddenSlides>0</HiddenSlides>
  <MMClips>0</MMClips>
  <ScaleCrop>false</ScaleCrop>
  <HeadingPairs>
    <vt:vector size="6" baseType="variant">
      <vt:variant>
        <vt:lpstr>Używane czcionki</vt:lpstr>
      </vt:variant>
      <vt:variant>
        <vt:i4>3</vt:i4>
      </vt:variant>
      <vt:variant>
        <vt:lpstr>Motyw</vt:lpstr>
      </vt:variant>
      <vt:variant>
        <vt:i4>3</vt:i4>
      </vt:variant>
      <vt:variant>
        <vt:lpstr>Tytuły slajdów</vt:lpstr>
      </vt:variant>
      <vt:variant>
        <vt:i4>15</vt:i4>
      </vt:variant>
    </vt:vector>
  </HeadingPairs>
  <TitlesOfParts>
    <vt:vector size="21" baseType="lpstr">
      <vt:lpstr>Arial</vt:lpstr>
      <vt:lpstr>Calibri</vt:lpstr>
      <vt:lpstr>Courier New</vt:lpstr>
      <vt:lpstr>KU Leuven</vt:lpstr>
      <vt:lpstr>KU Leuven Sedes</vt:lpstr>
      <vt:lpstr>Corporate-KU Leuven-Liggend-Achtergrond Wit</vt:lpstr>
      <vt:lpstr>Coping with Precarity during COVID-19: A Study on Platform Workers in Poland  Karol Muszyński*, Valeria Pulignano*, Markieta Domecka*, Adam Mrozowicki^ *KU Leuven – Centre for Sociological Research ^University of Wrocław - Institute of Sociology  SASE Conference, 2-5 July 2021</vt:lpstr>
      <vt:lpstr>Research question</vt:lpstr>
      <vt:lpstr>Theoretical background – SER</vt:lpstr>
      <vt:lpstr>Theoretical background – SER vs economic shocks</vt:lpstr>
      <vt:lpstr>Research design</vt:lpstr>
      <vt:lpstr>Institutional context</vt:lpstr>
      <vt:lpstr>Impact of COVID on food delivery</vt:lpstr>
      <vt:lpstr>Impact of COVID on online platforms</vt:lpstr>
      <vt:lpstr>Strategies</vt:lpstr>
      <vt:lpstr>Loyalty</vt:lpstr>
      <vt:lpstr>Loyalty - who?</vt:lpstr>
      <vt:lpstr>Hybrid strategies between voice and loyalty</vt:lpstr>
      <vt:lpstr>Hybrid strategies - who?</vt:lpstr>
      <vt:lpstr>Exit</vt:lpstr>
      <vt:lpstr>Conclusion and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2017-09-13T11:47:32Z</dcterms:created>
  <dcterms:modified xsi:type="dcterms:W3CDTF">2021-07-02T11:30:22Z</dcterms:modified>
</cp:coreProperties>
</file>