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68" r:id="rId6"/>
    <p:sldId id="261" r:id="rId7"/>
    <p:sldId id="262" r:id="rId8"/>
    <p:sldId id="263" r:id="rId9"/>
    <p:sldId id="257" r:id="rId10"/>
    <p:sldId id="259"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16" autoAdjust="0"/>
  </p:normalViewPr>
  <p:slideViewPr>
    <p:cSldViewPr snapToGrid="0">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zymon Pilch" userId="547d65ef-5bf2-41be-b790-e4d814ed5070" providerId="ADAL" clId="{B563F299-B550-4435-978F-4D98F1B41D3A}"/>
    <pc:docChg chg="undo custSel addSld delSld modSld">
      <pc:chgData name="Szymon Pilch" userId="547d65ef-5bf2-41be-b790-e4d814ed5070" providerId="ADAL" clId="{B563F299-B550-4435-978F-4D98F1B41D3A}" dt="2021-08-19T07:07:46.404" v="921" actId="33524"/>
      <pc:docMkLst>
        <pc:docMk/>
      </pc:docMkLst>
      <pc:sldChg chg="modSp mod">
        <pc:chgData name="Szymon Pilch" userId="547d65ef-5bf2-41be-b790-e4d814ed5070" providerId="ADAL" clId="{B563F299-B550-4435-978F-4D98F1B41D3A}" dt="2021-08-16T10:35:39.451" v="789" actId="14100"/>
        <pc:sldMkLst>
          <pc:docMk/>
          <pc:sldMk cId="1064354667" sldId="256"/>
        </pc:sldMkLst>
        <pc:spChg chg="mod">
          <ac:chgData name="Szymon Pilch" userId="547d65ef-5bf2-41be-b790-e4d814ed5070" providerId="ADAL" clId="{B563F299-B550-4435-978F-4D98F1B41D3A}" dt="2021-08-16T10:35:36.120" v="788" actId="14100"/>
          <ac:spMkLst>
            <pc:docMk/>
            <pc:sldMk cId="1064354667" sldId="256"/>
            <ac:spMk id="2" creationId="{F5076D1D-70BE-40BD-A780-0C886B50F502}"/>
          </ac:spMkLst>
        </pc:spChg>
        <pc:spChg chg="mod">
          <ac:chgData name="Szymon Pilch" userId="547d65ef-5bf2-41be-b790-e4d814ed5070" providerId="ADAL" clId="{B563F299-B550-4435-978F-4D98F1B41D3A}" dt="2021-08-16T10:35:39.451" v="789" actId="14100"/>
          <ac:spMkLst>
            <pc:docMk/>
            <pc:sldMk cId="1064354667" sldId="256"/>
            <ac:spMk id="3" creationId="{D1102807-F570-464D-90F8-7E89E5FDB222}"/>
          </ac:spMkLst>
        </pc:spChg>
      </pc:sldChg>
      <pc:sldChg chg="modSp mod">
        <pc:chgData name="Szymon Pilch" userId="547d65ef-5bf2-41be-b790-e4d814ed5070" providerId="ADAL" clId="{B563F299-B550-4435-978F-4D98F1B41D3A}" dt="2021-08-16T10:32:44.871" v="770" actId="14734"/>
        <pc:sldMkLst>
          <pc:docMk/>
          <pc:sldMk cId="1607019259" sldId="257"/>
        </pc:sldMkLst>
        <pc:graphicFrameChg chg="mod modGraphic">
          <ac:chgData name="Szymon Pilch" userId="547d65ef-5bf2-41be-b790-e4d814ed5070" providerId="ADAL" clId="{B563F299-B550-4435-978F-4D98F1B41D3A}" dt="2021-08-16T10:32:44.871" v="770" actId="14734"/>
          <ac:graphicFrameMkLst>
            <pc:docMk/>
            <pc:sldMk cId="1607019259" sldId="257"/>
            <ac:graphicFrameMk id="7" creationId="{0A7307BB-DEF5-423E-AC8E-33E62953A752}"/>
          </ac:graphicFrameMkLst>
        </pc:graphicFrameChg>
      </pc:sldChg>
      <pc:sldChg chg="modSp mod">
        <pc:chgData name="Szymon Pilch" userId="547d65ef-5bf2-41be-b790-e4d814ed5070" providerId="ADAL" clId="{B563F299-B550-4435-978F-4D98F1B41D3A}" dt="2021-08-19T07:07:46.404" v="921" actId="33524"/>
        <pc:sldMkLst>
          <pc:docMk/>
          <pc:sldMk cId="1544413764" sldId="258"/>
        </pc:sldMkLst>
        <pc:spChg chg="mod">
          <ac:chgData name="Szymon Pilch" userId="547d65ef-5bf2-41be-b790-e4d814ed5070" providerId="ADAL" clId="{B563F299-B550-4435-978F-4D98F1B41D3A}" dt="2021-08-19T07:07:46.404" v="921" actId="33524"/>
          <ac:spMkLst>
            <pc:docMk/>
            <pc:sldMk cId="1544413764" sldId="258"/>
            <ac:spMk id="3" creationId="{D8A60707-D958-4483-B527-680A7782A22A}"/>
          </ac:spMkLst>
        </pc:spChg>
      </pc:sldChg>
      <pc:sldChg chg="modSp mod">
        <pc:chgData name="Szymon Pilch" userId="547d65ef-5bf2-41be-b790-e4d814ed5070" providerId="ADAL" clId="{B563F299-B550-4435-978F-4D98F1B41D3A}" dt="2021-08-16T10:34:26.990" v="776" actId="14100"/>
        <pc:sldMkLst>
          <pc:docMk/>
          <pc:sldMk cId="3757132953" sldId="259"/>
        </pc:sldMkLst>
        <pc:spChg chg="mod">
          <ac:chgData name="Szymon Pilch" userId="547d65ef-5bf2-41be-b790-e4d814ed5070" providerId="ADAL" clId="{B563F299-B550-4435-978F-4D98F1B41D3A}" dt="2021-08-16T10:34:26.990" v="776" actId="14100"/>
          <ac:spMkLst>
            <pc:docMk/>
            <pc:sldMk cId="3757132953" sldId="259"/>
            <ac:spMk id="3" creationId="{D665C104-A0B2-4460-A8EC-3D6BF8ECC488}"/>
          </ac:spMkLst>
        </pc:spChg>
      </pc:sldChg>
      <pc:sldChg chg="del">
        <pc:chgData name="Szymon Pilch" userId="547d65ef-5bf2-41be-b790-e4d814ed5070" providerId="ADAL" clId="{B563F299-B550-4435-978F-4D98F1B41D3A}" dt="2021-08-16T09:44:07.482" v="24" actId="47"/>
        <pc:sldMkLst>
          <pc:docMk/>
          <pc:sldMk cId="3073625366" sldId="260"/>
        </pc:sldMkLst>
      </pc:sldChg>
      <pc:sldChg chg="modSp mod">
        <pc:chgData name="Szymon Pilch" userId="547d65ef-5bf2-41be-b790-e4d814ed5070" providerId="ADAL" clId="{B563F299-B550-4435-978F-4D98F1B41D3A}" dt="2021-08-19T07:00:26.630" v="919" actId="20577"/>
        <pc:sldMkLst>
          <pc:docMk/>
          <pc:sldMk cId="2819364519" sldId="261"/>
        </pc:sldMkLst>
        <pc:spChg chg="mod">
          <ac:chgData name="Szymon Pilch" userId="547d65ef-5bf2-41be-b790-e4d814ed5070" providerId="ADAL" clId="{B563F299-B550-4435-978F-4D98F1B41D3A}" dt="2021-08-19T07:00:26.630" v="919" actId="20577"/>
          <ac:spMkLst>
            <pc:docMk/>
            <pc:sldMk cId="2819364519" sldId="261"/>
            <ac:spMk id="3" creationId="{EAF458D8-0F1D-4F62-95A0-7371E738C9E0}"/>
          </ac:spMkLst>
        </pc:spChg>
      </pc:sldChg>
      <pc:sldChg chg="modSp mod">
        <pc:chgData name="Szymon Pilch" userId="547d65ef-5bf2-41be-b790-e4d814ed5070" providerId="ADAL" clId="{B563F299-B550-4435-978F-4D98F1B41D3A}" dt="2021-08-16T10:35:54.360" v="790" actId="1076"/>
        <pc:sldMkLst>
          <pc:docMk/>
          <pc:sldMk cId="517475173" sldId="262"/>
        </pc:sldMkLst>
        <pc:spChg chg="mod">
          <ac:chgData name="Szymon Pilch" userId="547d65ef-5bf2-41be-b790-e4d814ed5070" providerId="ADAL" clId="{B563F299-B550-4435-978F-4D98F1B41D3A}" dt="2021-08-16T10:35:54.360" v="790" actId="1076"/>
          <ac:spMkLst>
            <pc:docMk/>
            <pc:sldMk cId="517475173" sldId="262"/>
            <ac:spMk id="3" creationId="{30E42237-3CDF-464E-8AF9-E75826ADEC58}"/>
          </ac:spMkLst>
        </pc:spChg>
      </pc:sldChg>
      <pc:sldChg chg="modSp mod">
        <pc:chgData name="Szymon Pilch" userId="547d65ef-5bf2-41be-b790-e4d814ed5070" providerId="ADAL" clId="{B563F299-B550-4435-978F-4D98F1B41D3A}" dt="2021-08-19T07:02:02.601" v="920" actId="20577"/>
        <pc:sldMkLst>
          <pc:docMk/>
          <pc:sldMk cId="2653083437" sldId="263"/>
        </pc:sldMkLst>
        <pc:spChg chg="mod">
          <ac:chgData name="Szymon Pilch" userId="547d65ef-5bf2-41be-b790-e4d814ed5070" providerId="ADAL" clId="{B563F299-B550-4435-978F-4D98F1B41D3A}" dt="2021-08-19T07:02:02.601" v="920" actId="20577"/>
          <ac:spMkLst>
            <pc:docMk/>
            <pc:sldMk cId="2653083437" sldId="263"/>
            <ac:spMk id="3" creationId="{BBA66779-65E9-406A-88E2-8A68EA33F5AC}"/>
          </ac:spMkLst>
        </pc:spChg>
      </pc:sldChg>
      <pc:sldChg chg="modSp mod">
        <pc:chgData name="Szymon Pilch" userId="547d65ef-5bf2-41be-b790-e4d814ed5070" providerId="ADAL" clId="{B563F299-B550-4435-978F-4D98F1B41D3A}" dt="2021-08-16T10:35:19.171" v="785" actId="14100"/>
        <pc:sldMkLst>
          <pc:docMk/>
          <pc:sldMk cId="594052013" sldId="265"/>
        </pc:sldMkLst>
        <pc:spChg chg="mod">
          <ac:chgData name="Szymon Pilch" userId="547d65ef-5bf2-41be-b790-e4d814ed5070" providerId="ADAL" clId="{B563F299-B550-4435-978F-4D98F1B41D3A}" dt="2021-08-16T10:35:19.171" v="785" actId="14100"/>
          <ac:spMkLst>
            <pc:docMk/>
            <pc:sldMk cId="594052013" sldId="265"/>
            <ac:spMk id="3" creationId="{00000000-0000-0000-0000-000000000000}"/>
          </ac:spMkLst>
        </pc:spChg>
        <pc:spChg chg="mod">
          <ac:chgData name="Szymon Pilch" userId="547d65ef-5bf2-41be-b790-e4d814ed5070" providerId="ADAL" clId="{B563F299-B550-4435-978F-4D98F1B41D3A}" dt="2021-08-16T09:58:35.906" v="158" actId="14100"/>
          <ac:spMkLst>
            <pc:docMk/>
            <pc:sldMk cId="594052013" sldId="265"/>
            <ac:spMk id="4" creationId="{A0D1366E-D2A5-443F-A6B8-9F0E22487638}"/>
          </ac:spMkLst>
        </pc:spChg>
      </pc:sldChg>
      <pc:sldChg chg="modSp mod">
        <pc:chgData name="Szymon Pilch" userId="547d65ef-5bf2-41be-b790-e4d814ed5070" providerId="ADAL" clId="{B563F299-B550-4435-978F-4D98F1B41D3A}" dt="2021-08-16T10:35:15.120" v="784" actId="14100"/>
        <pc:sldMkLst>
          <pc:docMk/>
          <pc:sldMk cId="2664734014" sldId="266"/>
        </pc:sldMkLst>
        <pc:spChg chg="mod">
          <ac:chgData name="Szymon Pilch" userId="547d65ef-5bf2-41be-b790-e4d814ed5070" providerId="ADAL" clId="{B563F299-B550-4435-978F-4D98F1B41D3A}" dt="2021-08-16T10:35:15.120" v="784" actId="14100"/>
          <ac:spMkLst>
            <pc:docMk/>
            <pc:sldMk cId="2664734014" sldId="266"/>
            <ac:spMk id="3" creationId="{00000000-0000-0000-0000-000000000000}"/>
          </ac:spMkLst>
        </pc:spChg>
      </pc:sldChg>
      <pc:sldChg chg="modSp mod">
        <pc:chgData name="Szymon Pilch" userId="547d65ef-5bf2-41be-b790-e4d814ed5070" providerId="ADAL" clId="{B563F299-B550-4435-978F-4D98F1B41D3A}" dt="2021-08-16T10:35:01.291" v="781" actId="14100"/>
        <pc:sldMkLst>
          <pc:docMk/>
          <pc:sldMk cId="2230800069" sldId="267"/>
        </pc:sldMkLst>
        <pc:spChg chg="mod">
          <ac:chgData name="Szymon Pilch" userId="547d65ef-5bf2-41be-b790-e4d814ed5070" providerId="ADAL" clId="{B563F299-B550-4435-978F-4D98F1B41D3A}" dt="2021-08-16T10:35:01.291" v="781" actId="14100"/>
          <ac:spMkLst>
            <pc:docMk/>
            <pc:sldMk cId="2230800069" sldId="267"/>
            <ac:spMk id="3" creationId="{00000000-0000-0000-0000-000000000000}"/>
          </ac:spMkLst>
        </pc:spChg>
      </pc:sldChg>
      <pc:sldChg chg="new del">
        <pc:chgData name="Szymon Pilch" userId="547d65ef-5bf2-41be-b790-e4d814ed5070" providerId="ADAL" clId="{B563F299-B550-4435-978F-4D98F1B41D3A}" dt="2021-08-16T10:09:34.685" v="267" actId="47"/>
        <pc:sldMkLst>
          <pc:docMk/>
          <pc:sldMk cId="1418422528" sldId="268"/>
        </pc:sldMkLst>
      </pc:sldChg>
      <pc:sldChg chg="modSp add mod">
        <pc:chgData name="Szymon Pilch" userId="547d65ef-5bf2-41be-b790-e4d814ed5070" providerId="ADAL" clId="{B563F299-B550-4435-978F-4D98F1B41D3A}" dt="2021-08-17T11:44:26.332" v="918" actId="20577"/>
        <pc:sldMkLst>
          <pc:docMk/>
          <pc:sldMk cId="3694809095" sldId="268"/>
        </pc:sldMkLst>
        <pc:spChg chg="mod">
          <ac:chgData name="Szymon Pilch" userId="547d65ef-5bf2-41be-b790-e4d814ed5070" providerId="ADAL" clId="{B563F299-B550-4435-978F-4D98F1B41D3A}" dt="2021-08-17T11:44:26.332" v="918" actId="20577"/>
          <ac:spMkLst>
            <pc:docMk/>
            <pc:sldMk cId="3694809095" sldId="268"/>
            <ac:spMk id="3" creationId="{00000000-0000-0000-0000-000000000000}"/>
          </ac:spMkLst>
        </pc:spChg>
        <pc:spChg chg="mod">
          <ac:chgData name="Szymon Pilch" userId="547d65ef-5bf2-41be-b790-e4d814ed5070" providerId="ADAL" clId="{B563F299-B550-4435-978F-4D98F1B41D3A}" dt="2021-08-16T10:09:51.629" v="299" actId="20577"/>
          <ac:spMkLst>
            <pc:docMk/>
            <pc:sldMk cId="3694809095" sldId="268"/>
            <ac:spMk id="4" creationId="{A0D1366E-D2A5-443F-A6B8-9F0E22487638}"/>
          </ac:spMkLst>
        </pc:spChg>
      </pc:sldChg>
    </pc:docChg>
  </pc:docChgLst>
  <pc:docChgLst>
    <pc:chgData name="Szymon Pilch" userId="547d65ef-5bf2-41be-b790-e4d814ed5070" providerId="ADAL" clId="{EA44A4C5-B95F-482D-A547-7D15D75B0486}"/>
    <pc:docChg chg="modSld">
      <pc:chgData name="Szymon Pilch" userId="547d65ef-5bf2-41be-b790-e4d814ed5070" providerId="ADAL" clId="{EA44A4C5-B95F-482D-A547-7D15D75B0486}" dt="2021-05-09T21:51:47.528" v="64" actId="20577"/>
      <pc:docMkLst>
        <pc:docMk/>
      </pc:docMkLst>
      <pc:sldChg chg="modSp mod">
        <pc:chgData name="Szymon Pilch" userId="547d65ef-5bf2-41be-b790-e4d814ed5070" providerId="ADAL" clId="{EA44A4C5-B95F-482D-A547-7D15D75B0486}" dt="2021-05-09T21:50:58.493" v="24" actId="20577"/>
        <pc:sldMkLst>
          <pc:docMk/>
          <pc:sldMk cId="3073625366" sldId="260"/>
        </pc:sldMkLst>
        <pc:spChg chg="mod">
          <ac:chgData name="Szymon Pilch" userId="547d65ef-5bf2-41be-b790-e4d814ed5070" providerId="ADAL" clId="{EA44A4C5-B95F-482D-A547-7D15D75B0486}" dt="2021-05-09T21:50:58.493" v="24" actId="20577"/>
          <ac:spMkLst>
            <pc:docMk/>
            <pc:sldMk cId="3073625366" sldId="260"/>
            <ac:spMk id="2" creationId="{6DBFB994-B7BF-40C1-B709-92FA7CD92BC7}"/>
          </ac:spMkLst>
        </pc:spChg>
      </pc:sldChg>
      <pc:sldChg chg="modSp mod">
        <pc:chgData name="Szymon Pilch" userId="547d65ef-5bf2-41be-b790-e4d814ed5070" providerId="ADAL" clId="{EA44A4C5-B95F-482D-A547-7D15D75B0486}" dt="2021-05-09T21:51:47.528" v="64" actId="20577"/>
        <pc:sldMkLst>
          <pc:docMk/>
          <pc:sldMk cId="2819364519" sldId="261"/>
        </pc:sldMkLst>
        <pc:spChg chg="mod">
          <ac:chgData name="Szymon Pilch" userId="547d65ef-5bf2-41be-b790-e4d814ed5070" providerId="ADAL" clId="{EA44A4C5-B95F-482D-A547-7D15D75B0486}" dt="2021-05-09T21:51:47.528" v="64" actId="20577"/>
          <ac:spMkLst>
            <pc:docMk/>
            <pc:sldMk cId="2819364519" sldId="261"/>
            <ac:spMk id="3" creationId="{EAF458D8-0F1D-4F62-95A0-7371E738C9E0}"/>
          </ac:spMkLst>
        </pc:spChg>
      </pc:sldChg>
      <pc:sldChg chg="modSp mod">
        <pc:chgData name="Szymon Pilch" userId="547d65ef-5bf2-41be-b790-e4d814ed5070" providerId="ADAL" clId="{EA44A4C5-B95F-482D-A547-7D15D75B0486}" dt="2021-05-09T21:51:24.165" v="30" actId="20577"/>
        <pc:sldMkLst>
          <pc:docMk/>
          <pc:sldMk cId="517475173" sldId="262"/>
        </pc:sldMkLst>
        <pc:spChg chg="mod">
          <ac:chgData name="Szymon Pilch" userId="547d65ef-5bf2-41be-b790-e4d814ed5070" providerId="ADAL" clId="{EA44A4C5-B95F-482D-A547-7D15D75B0486}" dt="2021-05-09T21:51:24.165" v="30" actId="20577"/>
          <ac:spMkLst>
            <pc:docMk/>
            <pc:sldMk cId="517475173" sldId="262"/>
            <ac:spMk id="3" creationId="{30E42237-3CDF-464E-8AF9-E75826ADEC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152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120550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1124868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669303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C3C311AC-D971-4632-9974-7528924B6A4F}" type="datetimeFigureOut">
              <a:rPr lang="en-GB" smtClean="0"/>
              <a:t>19/08/2021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3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3C311AC-D971-4632-9974-7528924B6A4F}" type="datetimeFigureOut">
              <a:rPr lang="en-GB" smtClean="0"/>
              <a:t>19/08/2021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3617778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C3C311AC-D971-4632-9974-7528924B6A4F}" type="datetimeFigureOut">
              <a:rPr lang="en-GB" smtClean="0"/>
              <a:t>19/08/2021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130316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3C311AC-D971-4632-9974-7528924B6A4F}" type="datetimeFigureOut">
              <a:rPr lang="en-GB" smtClean="0"/>
              <a:t>19/08/2021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61913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C311AC-D971-4632-9974-7528924B6A4F}" type="datetimeFigureOut">
              <a:rPr lang="en-GB" smtClean="0"/>
              <a:t>19/08/2021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31460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C311AC-D971-4632-9974-7528924B6A4F}" type="datetimeFigureOut">
              <a:rPr lang="en-GB" smtClean="0"/>
              <a:t>19/08/2021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CF20335-751F-4FEC-8F00-72F219C0A20D}" type="slidenum">
              <a:rPr lang="en-GB" smtClean="0"/>
              <a:t>‹#›</a:t>
            </a:fld>
            <a:endParaRPr lang="en-GB"/>
          </a:p>
        </p:txBody>
      </p:sp>
    </p:spTree>
    <p:extLst>
      <p:ext uri="{BB962C8B-B14F-4D97-AF65-F5344CB8AC3E}">
        <p14:creationId xmlns:p14="http://schemas.microsoft.com/office/powerpoint/2010/main" val="350735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3C311AC-D971-4632-9974-7528924B6A4F}" type="datetimeFigureOut">
              <a:rPr lang="en-GB" smtClean="0"/>
              <a:t>19/08/2021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346713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C311AC-D971-4632-9974-7528924B6A4F}" type="datetimeFigureOut">
              <a:rPr lang="en-GB" smtClean="0"/>
              <a:t>19/08/2021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CF20335-751F-4FEC-8F00-72F219C0A20D}"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5693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8">
            <a:extLst>
              <a:ext uri="{FF2B5EF4-FFF2-40B4-BE49-F238E27FC236}">
                <a16:creationId xmlns:a16="http://schemas.microsoft.com/office/drawing/2014/main" id="{7D379150-F6B4-45C8-BE10-6B278AD4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0">
            <a:extLst>
              <a:ext uri="{FF2B5EF4-FFF2-40B4-BE49-F238E27FC236}">
                <a16:creationId xmlns:a16="http://schemas.microsoft.com/office/drawing/2014/main" id="{5FFCF544-A370-4A5D-A95F-CA6E0E719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2">
            <a:extLst>
              <a:ext uri="{FF2B5EF4-FFF2-40B4-BE49-F238E27FC236}">
                <a16:creationId xmlns:a16="http://schemas.microsoft.com/office/drawing/2014/main" id="{6EEB3B97-A638-498B-8083-54191CE71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id="{F5076D1D-70BE-40BD-A780-0C886B50F502}"/>
              </a:ext>
            </a:extLst>
          </p:cNvPr>
          <p:cNvSpPr>
            <a:spLocks noGrp="1"/>
          </p:cNvSpPr>
          <p:nvPr>
            <p:ph type="ctrTitle"/>
          </p:nvPr>
        </p:nvSpPr>
        <p:spPr>
          <a:xfrm>
            <a:off x="397565" y="66682"/>
            <a:ext cx="10762927" cy="1778809"/>
          </a:xfrm>
        </p:spPr>
        <p:txBody>
          <a:bodyPr vert="horz" lIns="91440" tIns="45720" rIns="91440" bIns="45720" rtlCol="0" anchor="b">
            <a:normAutofit/>
          </a:bodyPr>
          <a:lstStyle/>
          <a:p>
            <a:pPr algn="just"/>
            <a:r>
              <a:rPr lang="en-US" sz="3400" b="1" dirty="0">
                <a:solidFill>
                  <a:schemeClr val="tx1">
                    <a:lumMod val="75000"/>
                    <a:lumOff val="25000"/>
                  </a:schemeClr>
                </a:solidFill>
                <a:effectLst/>
                <a:latin typeface="+mn-lt"/>
              </a:rPr>
              <a:t>Job quality of workers in the logistics sector in the context of Covid-19 pandemic crisis in Poland</a:t>
            </a:r>
            <a:endParaRPr lang="en-US" sz="3400" b="1" dirty="0">
              <a:solidFill>
                <a:schemeClr val="tx1">
                  <a:lumMod val="75000"/>
                  <a:lumOff val="25000"/>
                </a:schemeClr>
              </a:solidFill>
              <a:latin typeface="+mn-lt"/>
            </a:endParaRPr>
          </a:p>
        </p:txBody>
      </p:sp>
      <p:sp>
        <p:nvSpPr>
          <p:cNvPr id="3" name="Podtytuł 2">
            <a:extLst>
              <a:ext uri="{FF2B5EF4-FFF2-40B4-BE49-F238E27FC236}">
                <a16:creationId xmlns:a16="http://schemas.microsoft.com/office/drawing/2014/main" id="{D1102807-F570-464D-90F8-7E89E5FDB222}"/>
              </a:ext>
            </a:extLst>
          </p:cNvPr>
          <p:cNvSpPr>
            <a:spLocks noGrp="1"/>
          </p:cNvSpPr>
          <p:nvPr>
            <p:ph type="subTitle" idx="1"/>
          </p:nvPr>
        </p:nvSpPr>
        <p:spPr>
          <a:xfrm>
            <a:off x="397565" y="1845734"/>
            <a:ext cx="10762927" cy="4488096"/>
          </a:xfrm>
        </p:spPr>
        <p:txBody>
          <a:bodyPr vert="horz" lIns="0" tIns="45720" rIns="0" bIns="45720" rtlCol="0">
            <a:normAutofit/>
          </a:bodyPr>
          <a:lstStyle/>
          <a:p>
            <a:endParaRPr lang="pl-PL" sz="1800" dirty="0">
              <a:solidFill>
                <a:schemeClr val="tx1">
                  <a:lumMod val="75000"/>
                  <a:lumOff val="25000"/>
                </a:schemeClr>
              </a:solidFill>
              <a:latin typeface="+mn-lt"/>
            </a:endParaRPr>
          </a:p>
          <a:p>
            <a:endParaRPr lang="pl-PL" sz="1800" dirty="0">
              <a:solidFill>
                <a:schemeClr val="tx1">
                  <a:lumMod val="75000"/>
                  <a:lumOff val="25000"/>
                </a:schemeClr>
              </a:solidFill>
              <a:latin typeface="+mn-lt"/>
            </a:endParaRPr>
          </a:p>
          <a:p>
            <a:r>
              <a:rPr lang="en-US" sz="1800" dirty="0">
                <a:solidFill>
                  <a:schemeClr val="tx1">
                    <a:lumMod val="75000"/>
                    <a:lumOff val="25000"/>
                  </a:schemeClr>
                </a:solidFill>
                <a:latin typeface="+mn-lt"/>
              </a:rPr>
              <a:t>Szymon Pilch, Adam </a:t>
            </a:r>
            <a:r>
              <a:rPr lang="en-US" sz="1800" dirty="0" err="1">
                <a:solidFill>
                  <a:schemeClr val="tx1">
                    <a:lumMod val="75000"/>
                    <a:lumOff val="25000"/>
                  </a:schemeClr>
                </a:solidFill>
                <a:latin typeface="+mn-lt"/>
              </a:rPr>
              <a:t>Mrozowicki</a:t>
            </a:r>
            <a:br>
              <a:rPr lang="pl-PL" sz="1800" dirty="0">
                <a:solidFill>
                  <a:schemeClr val="tx1">
                    <a:lumMod val="75000"/>
                    <a:lumOff val="25000"/>
                  </a:schemeClr>
                </a:solidFill>
                <a:latin typeface="+mn-lt"/>
              </a:rPr>
            </a:br>
            <a:r>
              <a:rPr lang="en-US" sz="1800" dirty="0" err="1">
                <a:solidFill>
                  <a:schemeClr val="tx1">
                    <a:lumMod val="75000"/>
                    <a:lumOff val="25000"/>
                  </a:schemeClr>
                </a:solidFill>
                <a:latin typeface="+mn-lt"/>
              </a:rPr>
              <a:t>Univers</a:t>
            </a:r>
            <a:r>
              <a:rPr lang="pl-PL" sz="1800" dirty="0">
                <a:solidFill>
                  <a:schemeClr val="tx1">
                    <a:lumMod val="75000"/>
                    <a:lumOff val="25000"/>
                  </a:schemeClr>
                </a:solidFill>
                <a:latin typeface="+mn-lt"/>
              </a:rPr>
              <a:t>I</a:t>
            </a:r>
            <a:r>
              <a:rPr lang="en-US" sz="1800" dirty="0">
                <a:solidFill>
                  <a:schemeClr val="tx1">
                    <a:lumMod val="75000"/>
                    <a:lumOff val="25000"/>
                  </a:schemeClr>
                </a:solidFill>
                <a:latin typeface="+mn-lt"/>
              </a:rPr>
              <a:t>ty of </a:t>
            </a:r>
            <a:r>
              <a:rPr lang="en-US" sz="1800" dirty="0" err="1">
                <a:solidFill>
                  <a:schemeClr val="tx1">
                    <a:lumMod val="75000"/>
                    <a:lumOff val="25000"/>
                  </a:schemeClr>
                </a:solidFill>
                <a:latin typeface="+mn-lt"/>
              </a:rPr>
              <a:t>Wrocław</a:t>
            </a:r>
            <a:endParaRPr lang="pl-PL" sz="1800" dirty="0">
              <a:solidFill>
                <a:schemeClr val="tx1">
                  <a:lumMod val="75000"/>
                  <a:lumOff val="25000"/>
                </a:schemeClr>
              </a:solidFill>
              <a:latin typeface="+mn-lt"/>
            </a:endParaRPr>
          </a:p>
          <a:p>
            <a:endParaRPr lang="pl-PL" sz="1400" dirty="0">
              <a:solidFill>
                <a:schemeClr val="tx1">
                  <a:lumMod val="75000"/>
                  <a:lumOff val="25000"/>
                </a:schemeClr>
              </a:solidFill>
              <a:latin typeface="+mn-lt"/>
            </a:endParaRPr>
          </a:p>
          <a:p>
            <a:pPr algn="just"/>
            <a:r>
              <a:rPr lang="en-US" sz="1400" dirty="0">
                <a:solidFill>
                  <a:schemeClr val="tx1">
                    <a:lumMod val="75000"/>
                    <a:lumOff val="25000"/>
                  </a:schemeClr>
                </a:solidFill>
                <a:latin typeface="+mn-lt"/>
              </a:rPr>
              <a:t>*</a:t>
            </a:r>
            <a:r>
              <a:rPr lang="en-US" sz="1400" dirty="0">
                <a:solidFill>
                  <a:schemeClr val="tx1">
                    <a:lumMod val="75000"/>
                    <a:lumOff val="25000"/>
                  </a:schemeClr>
                </a:solidFill>
                <a:effectLst/>
                <a:latin typeface="+mn-lt"/>
              </a:rPr>
              <a:t>Project NCN OPUS 19 „COV-WORK: Socio-economic consciousness, work experiences and coping strategies of Poles in the context of the post-pandemic crisis”, funded by the National Science Centre in Poland, the NCN project number UMO-2020/37/B/HS6/00479.</a:t>
            </a:r>
          </a:p>
          <a:p>
            <a:endParaRPr lang="en-US" sz="2200" dirty="0">
              <a:solidFill>
                <a:schemeClr val="tx1">
                  <a:lumMod val="75000"/>
                  <a:lumOff val="25000"/>
                </a:schemeClr>
              </a:solidFill>
              <a:latin typeface="+mn-lt"/>
            </a:endParaRPr>
          </a:p>
        </p:txBody>
      </p:sp>
      <p:pic>
        <p:nvPicPr>
          <p:cNvPr id="9" name="Obraz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671947"/>
            <a:ext cx="8636000" cy="1554480"/>
          </a:xfrm>
          <a:prstGeom prst="rect">
            <a:avLst/>
          </a:prstGeom>
        </p:spPr>
      </p:pic>
      <p:pic>
        <p:nvPicPr>
          <p:cNvPr id="6" name="Obraz 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247810" y="4542144"/>
            <a:ext cx="1182761" cy="1238942"/>
          </a:xfrm>
          <a:prstGeom prst="rect">
            <a:avLst/>
          </a:prstGeom>
        </p:spPr>
      </p:pic>
      <p:sp>
        <p:nvSpPr>
          <p:cNvPr id="7" name="pole tekstowe 6"/>
          <p:cNvSpPr txBox="1"/>
          <p:nvPr/>
        </p:nvSpPr>
        <p:spPr>
          <a:xfrm>
            <a:off x="9820430" y="5846559"/>
            <a:ext cx="2176670" cy="369332"/>
          </a:xfrm>
          <a:prstGeom prst="rect">
            <a:avLst/>
          </a:prstGeom>
          <a:noFill/>
        </p:spPr>
        <p:txBody>
          <a:bodyPr wrap="square" rtlCol="0">
            <a:spAutoFit/>
          </a:bodyPr>
          <a:lstStyle/>
          <a:p>
            <a:r>
              <a:rPr lang="pl-PL" dirty="0"/>
              <a:t>PROJEKT COV-WORK</a:t>
            </a:r>
          </a:p>
        </p:txBody>
      </p:sp>
    </p:spTree>
    <p:extLst>
      <p:ext uri="{BB962C8B-B14F-4D97-AF65-F5344CB8AC3E}">
        <p14:creationId xmlns:p14="http://schemas.microsoft.com/office/powerpoint/2010/main" val="1064354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A8E3E6-93D5-4992-8CEB-42639FD1B239}"/>
              </a:ext>
            </a:extLst>
          </p:cNvPr>
          <p:cNvSpPr>
            <a:spLocks noGrp="1"/>
          </p:cNvSpPr>
          <p:nvPr>
            <p:ph type="title"/>
          </p:nvPr>
        </p:nvSpPr>
        <p:spPr>
          <a:xfrm>
            <a:off x="113126" y="148952"/>
            <a:ext cx="9209778" cy="1242526"/>
          </a:xfrm>
        </p:spPr>
        <p:txBody>
          <a:bodyPr>
            <a:noAutofit/>
          </a:bodyPr>
          <a:lstStyle/>
          <a:p>
            <a:r>
              <a:rPr lang="en-US" sz="3600" b="1" dirty="0">
                <a:latin typeface="Calibri" panose="020F0502020204030204" pitchFamily="34" charset="0"/>
                <a:cs typeface="Times New Roman" panose="02020603050405020304" pitchFamily="18" charset="0"/>
              </a:rPr>
              <a:t>MAKING GLOBAL NOISE: THE STRATEGIES OF AMAZON WORKERS</a:t>
            </a:r>
            <a:endParaRPr lang="en-GB" sz="3600" dirty="0"/>
          </a:p>
        </p:txBody>
      </p:sp>
      <p:sp>
        <p:nvSpPr>
          <p:cNvPr id="3" name="Symbol zastępczy zawartości 2">
            <a:extLst>
              <a:ext uri="{FF2B5EF4-FFF2-40B4-BE49-F238E27FC236}">
                <a16:creationId xmlns:a16="http://schemas.microsoft.com/office/drawing/2014/main" id="{D665C104-A0B2-4460-A8EC-3D6BF8ECC488}"/>
              </a:ext>
            </a:extLst>
          </p:cNvPr>
          <p:cNvSpPr>
            <a:spLocks noGrp="1"/>
          </p:cNvSpPr>
          <p:nvPr>
            <p:ph idx="1"/>
          </p:nvPr>
        </p:nvSpPr>
        <p:spPr>
          <a:xfrm>
            <a:off x="298415" y="941408"/>
            <a:ext cx="11893585" cy="5767640"/>
          </a:xfrm>
        </p:spPr>
        <p:txBody>
          <a:bodyPr>
            <a:normAutofit/>
          </a:bodyPr>
          <a:lstStyle/>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 pilot expert interview with one of trade union representative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The COVID pandemic has accentuated and accelerated earlier trends of work precarisation in in the company and across entire logistic chain (increase in TWAs, high level of remote control – TOT (time off tasks system replacing ADAPT system)</a:t>
            </a:r>
            <a:r>
              <a:rPr lang="pl-PL" sz="2400" dirty="0">
                <a:latin typeface="Calibri" panose="020F0502020204030204" pitchFamily="34" charset="0"/>
                <a:ea typeface="Calibri" panose="020F0502020204030204" pitchFamily="34" charset="0"/>
                <a:cs typeface="Times New Roman" panose="02020603050405020304" pitchFamily="18" charset="0"/>
              </a:rPr>
              <a:t>.</a:t>
            </a:r>
            <a:r>
              <a:rPr lang="en-US" sz="2400" dirty="0">
                <a:latin typeface="Calibri" panose="020F0502020204030204" pitchFamily="34" charset="0"/>
                <a:ea typeface="Calibri" panose="020F0502020204030204" pitchFamily="34" charset="0"/>
                <a:cs typeface="Times New Roman" panose="02020603050405020304" pitchFamily="18" charset="0"/>
              </a:rPr>
              <a:t> </a:t>
            </a: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H&amp;S provisions introduced by employer and used to further control workers</a:t>
            </a:r>
            <a:r>
              <a:rPr lang="pl-PL" sz="2400" dirty="0">
                <a:latin typeface="Calibri" panose="020F0502020204030204" pitchFamily="34"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Unions moving from demands to close logistic centres to making use of the discourse of ‘essential work’ to increase pressure by unions and achieve tangible gains (4 PLN Covid bonus, one-shot bonuses in 2020) – this discourse is taken over by the company (Amazon workers labelled as “heroes”)</a:t>
            </a:r>
            <a:r>
              <a:rPr lang="pl-PL" sz="2400" dirty="0">
                <a:latin typeface="Calibri" panose="020F0502020204030204" pitchFamily="34"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Crucial role of international solidarity (Amazon Workers’ International; Tech Workers in Seattle) and new forms of protests (“vest protest” during Black Friday; blocking delivery of goods in the logistic centres; global letter campaign of unions and MPs to Jeff Bezos; walk outs – justified by the regulation of Labour Code allowing to stop working in case of danger to H&amp;S)</a:t>
            </a:r>
            <a:r>
              <a:rPr lang="pl-PL" sz="2400" dirty="0">
                <a:latin typeface="Calibri" panose="020F0502020204030204" pitchFamily="34"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cs typeface="Times New Roman" panose="02020603050405020304" pitchFamily="18" charset="0"/>
            </a:endParaRPr>
          </a:p>
          <a:p>
            <a:endParaRPr lang="en-GB" dirty="0"/>
          </a:p>
        </p:txBody>
      </p:sp>
      <p:pic>
        <p:nvPicPr>
          <p:cNvPr id="1026" name="Picture 2" descr="Niech Amazon zapłaci! #MakeAmazonP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6556" y="386756"/>
            <a:ext cx="3385474" cy="1004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132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518F82-9420-450C-A326-3612B5C6D510}"/>
              </a:ext>
            </a:extLst>
          </p:cNvPr>
          <p:cNvSpPr>
            <a:spLocks noGrp="1"/>
          </p:cNvSpPr>
          <p:nvPr>
            <p:ph type="title"/>
          </p:nvPr>
        </p:nvSpPr>
        <p:spPr>
          <a:xfrm>
            <a:off x="182880" y="137517"/>
            <a:ext cx="11565172" cy="727188"/>
          </a:xfrm>
        </p:spPr>
        <p:txBody>
          <a:bodyPr>
            <a:normAutofit/>
          </a:bodyPr>
          <a:lstStyle/>
          <a:p>
            <a:r>
              <a:rPr lang="pl-PL" sz="3600" b="1" dirty="0">
                <a:latin typeface="+mn-lt"/>
              </a:rPr>
              <a:t>CONCLUSIONS</a:t>
            </a:r>
            <a:r>
              <a:rPr lang="en-GB" sz="3600" b="1" dirty="0">
                <a:latin typeface="+mn-lt"/>
              </a:rPr>
              <a:t> / POINTS FOR FURTHER RESEARCH</a:t>
            </a:r>
          </a:p>
        </p:txBody>
      </p:sp>
      <p:sp>
        <p:nvSpPr>
          <p:cNvPr id="3" name="Symbol zastępczy zawartości 2">
            <a:extLst>
              <a:ext uri="{FF2B5EF4-FFF2-40B4-BE49-F238E27FC236}">
                <a16:creationId xmlns:a16="http://schemas.microsoft.com/office/drawing/2014/main" id="{D8A60707-D958-4483-B527-680A7782A22A}"/>
              </a:ext>
            </a:extLst>
          </p:cNvPr>
          <p:cNvSpPr>
            <a:spLocks noGrp="1"/>
          </p:cNvSpPr>
          <p:nvPr>
            <p:ph idx="1"/>
          </p:nvPr>
        </p:nvSpPr>
        <p:spPr>
          <a:xfrm>
            <a:off x="341904" y="1080684"/>
            <a:ext cx="11850095" cy="5300501"/>
          </a:xfrm>
        </p:spPr>
        <p:txBody>
          <a:bodyPr>
            <a:normAutofit lnSpcReduction="10000"/>
          </a:bodyPr>
          <a:lstStyle/>
          <a:p>
            <a:pPr marL="457200" indent="-457200">
              <a:buFont typeface="+mj-lt"/>
              <a:buAutoNum type="arabicPeriod"/>
            </a:pPr>
            <a:r>
              <a:rPr lang="en-US" sz="2400" dirty="0"/>
              <a:t>The precarity in the logistics is not the result of COVID-19 and restrictions but a highly competitive environment in which low labour costs are important element of comparative advantage – especially in the semi-</a:t>
            </a:r>
            <a:r>
              <a:rPr lang="en-US" sz="2400" dirty="0" err="1"/>
              <a:t>peripheric</a:t>
            </a:r>
            <a:r>
              <a:rPr lang="en-US" sz="2400" dirty="0"/>
              <a:t> model of capitalism in Poland. In this context, pandemic indeed intensified earlier trends.   </a:t>
            </a:r>
          </a:p>
          <a:p>
            <a:pPr marL="457200" indent="-457200">
              <a:buFont typeface="+mj-lt"/>
              <a:buAutoNum type="arabicPeriod"/>
            </a:pPr>
            <a:r>
              <a:rPr lang="en-US" sz="2400" dirty="0"/>
              <a:t>Literature review demonstrates the deterioration of job quality in some dimensions (work intensification; lesser autonomy at work due to technologically mediated control), but relative /temporary/selective gains in other dimensions (e.g. wages)</a:t>
            </a:r>
            <a:r>
              <a:rPr lang="pl-PL" sz="2400" dirty="0"/>
              <a:t>.</a:t>
            </a:r>
            <a:endParaRPr lang="en-US" sz="2400" dirty="0"/>
          </a:p>
          <a:p>
            <a:pPr marL="457200" indent="-457200">
              <a:buFont typeface="+mj-lt"/>
              <a:buAutoNum type="arabicPeriod"/>
            </a:pPr>
            <a:r>
              <a:rPr lang="en-US" sz="2400" dirty="0"/>
              <a:t>During pandemic, demand for logistic services increased along with various forms of flexibility at work. As result, internal competition in the industry is also likely to increase, lowering the chances to sustain increased wages in the long run unless workers organize and defend these gains.</a:t>
            </a:r>
          </a:p>
          <a:p>
            <a:pPr marL="457200" indent="-457200">
              <a:buFont typeface="+mj-lt"/>
              <a:buAutoNum type="arabicPeriod"/>
            </a:pPr>
            <a:r>
              <a:rPr lang="en-US" sz="2400" dirty="0"/>
              <a:t>An interesting venue for further research are innovative forms of workers organization and growing international solidarity in the industry (as demonstrated by the case of Amazon) as well as nascent forms for solidarity across supply chain (e.g. between Amazon workers and lorry drivers delivering good</a:t>
            </a:r>
            <a:r>
              <a:rPr lang="pl-PL" sz="2400" dirty="0"/>
              <a:t>s</a:t>
            </a:r>
            <a:r>
              <a:rPr lang="en-US" sz="2400" dirty="0"/>
              <a:t> to Amazon)</a:t>
            </a:r>
            <a:r>
              <a:rPr lang="pl-PL" sz="2400" dirty="0"/>
              <a:t>.</a:t>
            </a:r>
            <a:endParaRPr lang="en-US" sz="2400" dirty="0"/>
          </a:p>
          <a:p>
            <a:pPr marL="0" indent="0">
              <a:buNone/>
            </a:pPr>
            <a:endParaRPr lang="en-GB" sz="2400" dirty="0"/>
          </a:p>
        </p:txBody>
      </p:sp>
    </p:spTree>
    <p:extLst>
      <p:ext uri="{BB962C8B-B14F-4D97-AF65-F5344CB8AC3E}">
        <p14:creationId xmlns:p14="http://schemas.microsoft.com/office/powerpoint/2010/main" val="154441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7626" y="834887"/>
            <a:ext cx="11804374" cy="5188226"/>
          </a:xfrm>
        </p:spPr>
        <p:txBody>
          <a:bodyPr>
            <a:normAutofit fontScale="92500" lnSpcReduction="10000"/>
          </a:bodyPr>
          <a:lstStyle/>
          <a:p>
            <a:pPr>
              <a:buFont typeface="Arial" panose="020B0604020202020204" pitchFamily="34" charset="0"/>
              <a:buChar char="•"/>
            </a:pPr>
            <a:r>
              <a:rPr lang="en-GB" sz="2400" dirty="0"/>
              <a:t>  </a:t>
            </a:r>
            <a:r>
              <a:rPr lang="en-GB" sz="2600" dirty="0"/>
              <a:t>The COV-WORK project aiming at the exploration of the consequences of pandemic for socio-economic consciousness, life strategies and social dialogue: the logistics as one of the industries studied in the project (along with education, health care and HORECA industries)</a:t>
            </a:r>
            <a:r>
              <a:rPr lang="pl-PL" sz="2600" dirty="0"/>
              <a:t>.</a:t>
            </a:r>
            <a:endParaRPr lang="en-GB" sz="2600" dirty="0"/>
          </a:p>
          <a:p>
            <a:pPr>
              <a:buFont typeface="Arial" panose="020B0604020202020204" pitchFamily="34" charset="0"/>
              <a:buChar char="•"/>
            </a:pPr>
            <a:r>
              <a:rPr lang="en-GB" sz="2600" dirty="0"/>
              <a:t> Logistics as one of the “essential work” industries, with the increase in demand observed during pandemic: work intensification, high risk of infection adding to the earlier factors of precarization</a:t>
            </a:r>
            <a:r>
              <a:rPr lang="pl-PL" sz="2600" dirty="0"/>
              <a:t>.</a:t>
            </a:r>
            <a:r>
              <a:rPr lang="en-GB" sz="2600" dirty="0"/>
              <a:t> </a:t>
            </a:r>
          </a:p>
          <a:p>
            <a:pPr>
              <a:buFont typeface="Arial" panose="020B0604020202020204" pitchFamily="34" charset="0"/>
              <a:buChar char="•"/>
            </a:pPr>
            <a:r>
              <a:rPr lang="en-GB" sz="2600" dirty="0"/>
              <a:t>Focusing on three sections of the broadly understood logistics: lorry drivers, logistics centres employees and couriers (in the further research: also employed via platforms)</a:t>
            </a:r>
            <a:r>
              <a:rPr lang="pl-PL" sz="2600" dirty="0"/>
              <a:t>.</a:t>
            </a:r>
            <a:endParaRPr lang="en-GB" sz="2600" dirty="0"/>
          </a:p>
          <a:p>
            <a:pPr>
              <a:buFont typeface="Arial" panose="020B0604020202020204" pitchFamily="34" charset="0"/>
              <a:buChar char="•"/>
            </a:pPr>
            <a:r>
              <a:rPr lang="en-GB" sz="2600" dirty="0"/>
              <a:t>Literature and secondary data review supplemented by a pilot expert interview at Amazon</a:t>
            </a:r>
            <a:r>
              <a:rPr lang="pl-PL" sz="2600" dirty="0"/>
              <a:t> Poland.</a:t>
            </a:r>
            <a:endParaRPr lang="en-GB" sz="2600" dirty="0"/>
          </a:p>
          <a:p>
            <a:pPr>
              <a:buFont typeface="Arial" panose="020B0604020202020204" pitchFamily="34" charset="0"/>
              <a:buChar char="•"/>
            </a:pPr>
            <a:r>
              <a:rPr lang="en-GB" sz="2600" dirty="0"/>
              <a:t>Research question: if and how job quality</a:t>
            </a:r>
            <a:r>
              <a:rPr lang="pl-PL" sz="2600" dirty="0"/>
              <a:t> and </a:t>
            </a:r>
            <a:r>
              <a:rPr lang="pl-PL" sz="2600" dirty="0" err="1"/>
              <a:t>work</a:t>
            </a:r>
            <a:r>
              <a:rPr lang="pl-PL" sz="2600" dirty="0"/>
              <a:t> </a:t>
            </a:r>
            <a:r>
              <a:rPr lang="pl-PL" sz="2600" dirty="0" err="1"/>
              <a:t>organisation</a:t>
            </a:r>
            <a:r>
              <a:rPr lang="en-GB" sz="2600" dirty="0"/>
              <a:t> in logistics have changed as result of pandemic? </a:t>
            </a:r>
          </a:p>
          <a:p>
            <a:pPr>
              <a:buFont typeface="Arial" panose="020B0604020202020204" pitchFamily="34" charset="0"/>
              <a:buChar char="•"/>
            </a:pPr>
            <a:r>
              <a:rPr lang="en-GB" sz="2600" dirty="0"/>
              <a:t>Hypothesis of the pandemic as the catalyst of trends observed in pre-pandemic period: </a:t>
            </a:r>
            <a:r>
              <a:rPr lang="en-GB" sz="2600" dirty="0" err="1"/>
              <a:t>precarisation</a:t>
            </a:r>
            <a:r>
              <a:rPr lang="en-GB" sz="2600" dirty="0"/>
              <a:t>, digitalised control over work, automation</a:t>
            </a:r>
            <a:r>
              <a:rPr lang="pl-PL" sz="2600" dirty="0"/>
              <a:t>.</a:t>
            </a:r>
            <a:r>
              <a:rPr lang="en-GB" sz="2600" dirty="0"/>
              <a:t> </a:t>
            </a:r>
            <a:endParaRPr lang="pl-PL" sz="2600" dirty="0"/>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636680"/>
          </a:xfrm>
        </p:spPr>
        <p:txBody>
          <a:bodyPr>
            <a:noAutofit/>
          </a:bodyPr>
          <a:lstStyle/>
          <a:p>
            <a:pPr>
              <a:lnSpc>
                <a:spcPct val="150000"/>
              </a:lnSpc>
            </a:pPr>
            <a:r>
              <a:rPr lang="en-GB" sz="3600" b="1" dirty="0">
                <a:effectLst/>
                <a:latin typeface="+mn-lt"/>
                <a:ea typeface="Calibri" panose="020F0502020204030204" pitchFamily="34" charset="0"/>
                <a:cs typeface="Times New Roman" panose="02020603050405020304" pitchFamily="18" charset="0"/>
              </a:rPr>
              <a:t>INTRODUCTION</a:t>
            </a:r>
            <a:endParaRPr lang="en-GB" sz="3600" b="1" dirty="0">
              <a:latin typeface="+mn-lt"/>
            </a:endParaRPr>
          </a:p>
        </p:txBody>
      </p:sp>
    </p:spTree>
    <p:extLst>
      <p:ext uri="{BB962C8B-B14F-4D97-AF65-F5344CB8AC3E}">
        <p14:creationId xmlns:p14="http://schemas.microsoft.com/office/powerpoint/2010/main" val="594052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7626" y="1123122"/>
            <a:ext cx="11804374" cy="5182428"/>
          </a:xfrm>
        </p:spPr>
        <p:txBody>
          <a:bodyPr>
            <a:normAutofit/>
          </a:bodyPr>
          <a:lstStyle/>
          <a:p>
            <a:pPr>
              <a:buFont typeface="Arial" panose="020B0604020202020204" pitchFamily="34" charset="0"/>
              <a:buChar char="•"/>
            </a:pPr>
            <a:r>
              <a:rPr lang="pl-PL" dirty="0"/>
              <a:t> </a:t>
            </a:r>
            <a:r>
              <a:rPr lang="pl-PL" sz="2200" dirty="0" err="1"/>
              <a:t>Six</a:t>
            </a:r>
            <a:r>
              <a:rPr lang="pl-PL" sz="2200" dirty="0"/>
              <a:t> </a:t>
            </a:r>
            <a:r>
              <a:rPr lang="pl-PL" sz="2200" dirty="0" err="1"/>
              <a:t>dime</a:t>
            </a:r>
            <a:r>
              <a:rPr lang="en-GB" sz="2200" dirty="0" err="1"/>
              <a:t>nsions</a:t>
            </a:r>
            <a:r>
              <a:rPr lang="en-GB" sz="2200" dirty="0"/>
              <a:t> of job quality: </a:t>
            </a:r>
            <a:r>
              <a:rPr lang="en-US" sz="2200" dirty="0"/>
              <a:t>income, job security and prospects, work pressure, skills and autonomy, unsocial hours, and working time control and flexibility (</a:t>
            </a:r>
            <a:r>
              <a:rPr lang="en-US" sz="2200" dirty="0" err="1"/>
              <a:t>Eurofound</a:t>
            </a:r>
            <a:r>
              <a:rPr lang="en-US" sz="2200" dirty="0"/>
              <a:t> 2020a; Gallie 2013) (here limited to: remuneration; working time; work pressure;</a:t>
            </a:r>
            <a:r>
              <a:rPr lang="pl-PL" sz="2200" dirty="0"/>
              <a:t> </a:t>
            </a:r>
            <a:r>
              <a:rPr lang="pl-PL" sz="2200" dirty="0" err="1"/>
              <a:t>autonomy</a:t>
            </a:r>
            <a:r>
              <a:rPr lang="pl-PL" sz="2200" dirty="0"/>
              <a:t> </a:t>
            </a:r>
            <a:r>
              <a:rPr lang="pl-PL" sz="2200" dirty="0" err="1"/>
              <a:t>at</a:t>
            </a:r>
            <a:r>
              <a:rPr lang="pl-PL" sz="2200" dirty="0"/>
              <a:t> </a:t>
            </a:r>
            <a:r>
              <a:rPr lang="pl-PL" sz="2200" dirty="0" err="1"/>
              <a:t>work</a:t>
            </a:r>
            <a:r>
              <a:rPr lang="en-US" sz="2200" dirty="0"/>
              <a:t>)</a:t>
            </a:r>
            <a:r>
              <a:rPr lang="pl-PL" sz="2200" dirty="0"/>
              <a:t>.</a:t>
            </a:r>
            <a:r>
              <a:rPr lang="en-US" sz="2200" dirty="0"/>
              <a:t> </a:t>
            </a:r>
          </a:p>
          <a:p>
            <a:pPr>
              <a:buFont typeface="Arial" panose="020B0604020202020204" pitchFamily="34" charset="0"/>
              <a:buChar char="•"/>
            </a:pPr>
            <a:r>
              <a:rPr lang="en-US" sz="2200" dirty="0"/>
              <a:t> Growing risks of job quality deterioration as result of subsequent capitalist crises and the increased imbalance between the capital and </a:t>
            </a:r>
            <a:r>
              <a:rPr lang="en-US" sz="2200" dirty="0" err="1"/>
              <a:t>labour</a:t>
            </a:r>
            <a:r>
              <a:rPr lang="pl-PL" sz="2200" dirty="0"/>
              <a:t>.</a:t>
            </a:r>
            <a:endParaRPr lang="en-US" sz="2200" dirty="0"/>
          </a:p>
          <a:p>
            <a:pPr>
              <a:buFont typeface="Arial" panose="020B0604020202020204" pitchFamily="34" charset="0"/>
              <a:buChar char="•"/>
            </a:pPr>
            <a:r>
              <a:rPr lang="en-US" sz="2200" dirty="0"/>
              <a:t> Gendered and classed decline of job quality as result of COVID-19 pandemic expected (</a:t>
            </a:r>
            <a:r>
              <a:rPr lang="en-US" sz="2200" dirty="0" err="1"/>
              <a:t>Eurofound</a:t>
            </a:r>
            <a:r>
              <a:rPr lang="en-US" sz="2200" dirty="0"/>
              <a:t> 2020b; Harvey 2020): those in the periphery of </a:t>
            </a:r>
            <a:r>
              <a:rPr lang="en-US" sz="2200" dirty="0" err="1"/>
              <a:t>labour</a:t>
            </a:r>
            <a:r>
              <a:rPr lang="en-US" sz="2200" dirty="0"/>
              <a:t> market (“new working class – Harvey 2020) are most prone to suffer job quality decline and most exposed to the health-related risks during pandemic due to limited level of institutional protection and limited access to privately funded schemes</a:t>
            </a:r>
            <a:r>
              <a:rPr lang="pl-PL" sz="2200" dirty="0"/>
              <a:t>.</a:t>
            </a:r>
            <a:r>
              <a:rPr lang="en-US" sz="2200" dirty="0"/>
              <a:t> </a:t>
            </a:r>
          </a:p>
          <a:p>
            <a:pPr>
              <a:buFont typeface="Arial" panose="020B0604020202020204" pitchFamily="34" charset="0"/>
              <a:buChar char="•"/>
            </a:pPr>
            <a:r>
              <a:rPr lang="pl-PL" sz="2200" dirty="0"/>
              <a:t> </a:t>
            </a:r>
            <a:r>
              <a:rPr lang="en-US" sz="2200" dirty="0"/>
              <a:t>Other aspects of job quality deterioration: (1) job loses in the case of temporary / precarious </a:t>
            </a:r>
            <a:r>
              <a:rPr lang="pl-PL" sz="2200" dirty="0"/>
              <a:t> </a:t>
            </a:r>
            <a:r>
              <a:rPr lang="en-US" sz="2200" dirty="0"/>
              <a:t>workers who function as </a:t>
            </a:r>
            <a:r>
              <a:rPr lang="en-US" sz="2200" dirty="0" err="1"/>
              <a:t>labour</a:t>
            </a:r>
            <a:r>
              <a:rPr lang="en-US" sz="2200" dirty="0"/>
              <a:t> market buffer; (2) gendered challenges to work-life balance (due to the closure of schools – the double work of (mostly female) family members; (3) higher variation of pay and working time due to the cycles of lockdowns / opening of economy</a:t>
            </a:r>
            <a:r>
              <a:rPr lang="pl-PL" sz="2200" dirty="0"/>
              <a:t>.</a:t>
            </a:r>
            <a:r>
              <a:rPr lang="en-US" sz="2200" dirty="0"/>
              <a:t> </a:t>
            </a:r>
            <a:endParaRPr lang="pl-PL" sz="2200" dirty="0"/>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en-GB" sz="3600" b="1" dirty="0">
                <a:effectLst/>
                <a:latin typeface="+mn-lt"/>
                <a:ea typeface="Calibri" panose="020F0502020204030204" pitchFamily="34" charset="0"/>
                <a:cs typeface="Times New Roman" panose="02020603050405020304" pitchFamily="18" charset="0"/>
              </a:rPr>
              <a:t>JOB QUALITY DIMENSIONS</a:t>
            </a:r>
            <a:endParaRPr lang="en-GB" sz="3600" b="1" dirty="0">
              <a:latin typeface="+mn-lt"/>
            </a:endParaRPr>
          </a:p>
        </p:txBody>
      </p:sp>
    </p:spTree>
    <p:extLst>
      <p:ext uri="{BB962C8B-B14F-4D97-AF65-F5344CB8AC3E}">
        <p14:creationId xmlns:p14="http://schemas.microsoft.com/office/powerpoint/2010/main" val="266473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7626" y="1123122"/>
            <a:ext cx="11804374" cy="4745972"/>
          </a:xfrm>
        </p:spPr>
        <p:txBody>
          <a:bodyPr>
            <a:normAutofit/>
          </a:bodyPr>
          <a:lstStyle/>
          <a:p>
            <a:pPr>
              <a:buFont typeface="Arial" panose="020B0604020202020204" pitchFamily="34" charset="0"/>
              <a:buChar char="•"/>
            </a:pPr>
            <a:r>
              <a:rPr lang="en-GB" sz="2400" dirty="0"/>
              <a:t> Logistics as “all companies  involved in transport (forwarding), warehousing, handling and legal and formal support of sales of goods” (</a:t>
            </a:r>
            <a:r>
              <a:rPr lang="en-GB" sz="2400" dirty="0" err="1"/>
              <a:t>Czerniak</a:t>
            </a:r>
            <a:r>
              <a:rPr lang="en-GB" sz="2400" dirty="0"/>
              <a:t> 2017: 7)</a:t>
            </a:r>
            <a:r>
              <a:rPr lang="pl-PL" sz="2400" dirty="0"/>
              <a:t>.</a:t>
            </a:r>
            <a:r>
              <a:rPr lang="en-GB" sz="2400" dirty="0"/>
              <a:t> </a:t>
            </a:r>
          </a:p>
          <a:p>
            <a:pPr>
              <a:buFont typeface="Arial" panose="020B0604020202020204" pitchFamily="34" charset="0"/>
              <a:buChar char="•"/>
            </a:pPr>
            <a:r>
              <a:rPr lang="pl-PL" sz="2400" dirty="0"/>
              <a:t> </a:t>
            </a:r>
            <a:r>
              <a:rPr lang="en-GB" sz="2400" dirty="0"/>
              <a:t>Over 800,000 workers in 2017, medium/low level of FDIs (12% of employees in foreign owned companies); over half – in small and micro companies = high competition in the sector; pre-pandemic increase in the number of workers</a:t>
            </a:r>
            <a:r>
              <a:rPr lang="pl-PL" sz="2400" dirty="0"/>
              <a:t>.</a:t>
            </a:r>
            <a:endParaRPr lang="en-GB" sz="2400" dirty="0"/>
          </a:p>
          <a:p>
            <a:pPr>
              <a:buFont typeface="Arial" panose="020B0604020202020204" pitchFamily="34" charset="0"/>
              <a:buChar char="•"/>
            </a:pPr>
            <a:r>
              <a:rPr lang="en-GB" sz="2400" dirty="0"/>
              <a:t> The main segments: road transport; storage and handling goods and postal and courier services (also studied in </a:t>
            </a:r>
            <a:r>
              <a:rPr lang="pl-PL" sz="2400" dirty="0"/>
              <a:t>t</a:t>
            </a:r>
            <a:r>
              <a:rPr lang="en-GB" sz="2400" dirty="0"/>
              <a:t>his project)</a:t>
            </a:r>
            <a:r>
              <a:rPr lang="pl-PL" sz="2400" dirty="0"/>
              <a:t>.</a:t>
            </a:r>
            <a:r>
              <a:rPr lang="en-GB" sz="2400" dirty="0"/>
              <a:t> </a:t>
            </a:r>
          </a:p>
          <a:p>
            <a:pPr>
              <a:buFont typeface="Arial" panose="020B0604020202020204" pitchFamily="34" charset="0"/>
              <a:buChar char="•"/>
            </a:pPr>
            <a:r>
              <a:rPr lang="en-GB" sz="2400" dirty="0"/>
              <a:t> Relatively high unionisation of rail transport and postal services, limited in other sections in the sector</a:t>
            </a:r>
            <a:r>
              <a:rPr lang="pl-PL" sz="2400" dirty="0"/>
              <a:t>.</a:t>
            </a:r>
            <a:endParaRPr lang="en-GB" sz="2400" dirty="0"/>
          </a:p>
          <a:p>
            <a:pPr>
              <a:buFont typeface="Arial" panose="020B0604020202020204" pitchFamily="34" charset="0"/>
              <a:buChar char="•"/>
            </a:pPr>
            <a:r>
              <a:rPr lang="pl-PL" sz="2400" dirty="0"/>
              <a:t> </a:t>
            </a:r>
            <a:r>
              <a:rPr lang="en-GB" sz="2400" dirty="0"/>
              <a:t>COVID-19 contributes to the increased demand on logistic services and further expansion of the sector; relative optimism of employers</a:t>
            </a:r>
            <a:r>
              <a:rPr lang="pl-PL" sz="2400" dirty="0"/>
              <a:t>.</a:t>
            </a:r>
            <a:r>
              <a:rPr lang="en-GB" sz="2400" dirty="0"/>
              <a:t> </a:t>
            </a:r>
            <a:endParaRPr lang="pl-PL" sz="2400" dirty="0"/>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pl-PL" sz="3600" b="1" dirty="0">
                <a:effectLst/>
                <a:latin typeface="+mn-lt"/>
                <a:ea typeface="Calibri" panose="020F0502020204030204" pitchFamily="34" charset="0"/>
                <a:cs typeface="Times New Roman" panose="02020603050405020304" pitchFamily="18" charset="0"/>
              </a:rPr>
              <a:t>LOGISTIC SECTOR IN POLAND</a:t>
            </a:r>
            <a:endParaRPr lang="en-GB" sz="3600" b="1" dirty="0">
              <a:latin typeface="+mn-lt"/>
            </a:endParaRPr>
          </a:p>
        </p:txBody>
      </p:sp>
    </p:spTree>
    <p:extLst>
      <p:ext uri="{BB962C8B-B14F-4D97-AF65-F5344CB8AC3E}">
        <p14:creationId xmlns:p14="http://schemas.microsoft.com/office/powerpoint/2010/main" val="223080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35250" y="413923"/>
            <a:ext cx="11756750" cy="6030153"/>
          </a:xfrm>
        </p:spPr>
        <p:txBody>
          <a:bodyPr>
            <a:normAutofit/>
          </a:bodyPr>
          <a:lstStyle/>
          <a:p>
            <a:pPr marL="0" indent="0">
              <a:buNone/>
            </a:pPr>
            <a:endParaRPr lang="pl-PL" sz="2400" dirty="0"/>
          </a:p>
          <a:p>
            <a:pPr>
              <a:buFont typeface="Arial" panose="020B0604020202020204" pitchFamily="34" charset="0"/>
              <a:buChar char="•"/>
            </a:pPr>
            <a:endParaRPr lang="pl-PL" sz="2400" dirty="0"/>
          </a:p>
          <a:p>
            <a:pPr>
              <a:buFont typeface="Arial" panose="020B0604020202020204" pitchFamily="34" charset="0"/>
              <a:buChar char="•"/>
            </a:pPr>
            <a:r>
              <a:rPr lang="pl-PL" dirty="0">
                <a:latin typeface="Arial" panose="020B0604020202020204" pitchFamily="34" charset="0"/>
              </a:rPr>
              <a:t> </a:t>
            </a:r>
            <a:r>
              <a:rPr lang="pl-PL" dirty="0">
                <a:latin typeface="Arial" panose="020B0604020202020204" pitchFamily="34" charset="0"/>
                <a:cs typeface="Arial" panose="020B0604020202020204" pitchFamily="34" charset="0"/>
              </a:rPr>
              <a:t>Data </a:t>
            </a:r>
            <a:r>
              <a:rPr lang="pl-PL" dirty="0" err="1">
                <a:latin typeface="Arial" panose="020B0604020202020204" pitchFamily="34" charset="0"/>
                <a:cs typeface="Arial" panose="020B0604020202020204" pitchFamily="34" charset="0"/>
              </a:rPr>
              <a:t>bases</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Scopus</a:t>
            </a:r>
            <a:r>
              <a:rPr lang="pl-PL" dirty="0">
                <a:effectLst/>
                <a:latin typeface="Arial" panose="020B0604020202020204" pitchFamily="34" charset="0"/>
                <a:cs typeface="Arial" panose="020B0604020202020204" pitchFamily="34" charset="0"/>
              </a:rPr>
              <a:t>, Web of Science, Google Scholar, </a:t>
            </a:r>
            <a:r>
              <a:rPr lang="pl-PL" dirty="0" err="1">
                <a:effectLst/>
                <a:latin typeface="Arial" panose="020B0604020202020204" pitchFamily="34" charset="0"/>
                <a:cs typeface="Arial" panose="020B0604020202020204" pitchFamily="34" charset="0"/>
              </a:rPr>
              <a:t>specific</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academic</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journals</a:t>
            </a:r>
            <a:r>
              <a:rPr lang="pl-PL" dirty="0">
                <a:latin typeface="Arial" panose="020B0604020202020204" pitchFamily="34" charset="0"/>
                <a:cs typeface="Arial" panose="020B0604020202020204" pitchFamily="34" charset="0"/>
              </a:rPr>
              <a:t>.</a:t>
            </a:r>
            <a:endParaRPr lang="pl-PL" dirty="0">
              <a:effectLst/>
              <a:latin typeface="Arial" panose="020B0604020202020204" pitchFamily="34" charset="0"/>
              <a:cs typeface="Arial" panose="020B0604020202020204" pitchFamily="34" charset="0"/>
            </a:endParaRPr>
          </a:p>
          <a:p>
            <a:pPr>
              <a:buFont typeface="Arial" panose="020B0604020202020204" pitchFamily="34" charset="0"/>
              <a:buChar char="•"/>
            </a:pPr>
            <a:endParaRPr lang="pl-PL" dirty="0">
              <a:latin typeface="Arial" panose="020B0604020202020204" pitchFamily="34" charset="0"/>
              <a:cs typeface="Arial" panose="020B0604020202020204" pitchFamily="34" charset="0"/>
            </a:endParaRPr>
          </a:p>
          <a:p>
            <a:pPr>
              <a:buFont typeface="Arial" panose="020B0604020202020204" pitchFamily="34" charset="0"/>
              <a:buChar char="•"/>
            </a:pPr>
            <a:r>
              <a:rPr lang="pl-PL" dirty="0">
                <a:effectLst/>
                <a:latin typeface="Arial" panose="020B0604020202020204" pitchFamily="34" charset="0"/>
                <a:cs typeface="Arial" panose="020B0604020202020204" pitchFamily="34" charset="0"/>
              </a:rPr>
              <a:t> N=65 </a:t>
            </a:r>
            <a:r>
              <a:rPr lang="pl-PL" dirty="0" err="1">
                <a:effectLst/>
                <a:latin typeface="Arial" panose="020B0604020202020204" pitchFamily="34" charset="0"/>
                <a:cs typeface="Arial" panose="020B0604020202020204" pitchFamily="34" charset="0"/>
              </a:rPr>
              <a:t>academic</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papers</a:t>
            </a:r>
            <a:r>
              <a:rPr lang="pl-PL" dirty="0">
                <a:effectLst/>
                <a:latin typeface="Arial" panose="020B0604020202020204" pitchFamily="34" charset="0"/>
                <a:cs typeface="Arial" panose="020B0604020202020204" pitchFamily="34" charset="0"/>
              </a:rPr>
              <a:t> and </a:t>
            </a:r>
            <a:r>
              <a:rPr lang="pl-PL" dirty="0" err="1">
                <a:effectLst/>
                <a:latin typeface="Arial" panose="020B0604020202020204" pitchFamily="34" charset="0"/>
                <a:cs typeface="Arial" panose="020B0604020202020204" pitchFamily="34" charset="0"/>
              </a:rPr>
              <a:t>reports</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published</a:t>
            </a:r>
            <a:r>
              <a:rPr lang="pl-PL" dirty="0">
                <a:effectLst/>
                <a:latin typeface="Arial" panose="020B0604020202020204" pitchFamily="34" charset="0"/>
                <a:cs typeface="Arial" panose="020B0604020202020204" pitchFamily="34" charset="0"/>
              </a:rPr>
              <a:t> in 2020-21; </a:t>
            </a:r>
            <a:r>
              <a:rPr lang="pl-PL" b="0" i="0" u="none" strike="noStrike" dirty="0">
                <a:solidFill>
                  <a:srgbClr val="404040"/>
                </a:solidFill>
                <a:effectLst/>
                <a:latin typeface="Arial" panose="020B0604020202020204" pitchFamily="34" charset="0"/>
                <a:cs typeface="Arial" panose="020B0604020202020204" pitchFamily="34" charset="0"/>
              </a:rPr>
              <a:t>N=63 </a:t>
            </a:r>
            <a:r>
              <a:rPr lang="pl-PL" b="0" i="0" u="none" strike="noStrike" dirty="0" err="1">
                <a:solidFill>
                  <a:srgbClr val="404040"/>
                </a:solidFill>
                <a:effectLst/>
                <a:latin typeface="Arial" panose="020B0604020202020204" pitchFamily="34" charset="0"/>
                <a:cs typeface="Arial" panose="020B0604020202020204" pitchFamily="34" charset="0"/>
              </a:rPr>
              <a:t>press</a:t>
            </a:r>
            <a:r>
              <a:rPr lang="pl-PL" b="0" i="0" u="none" strike="noStrike" dirty="0">
                <a:solidFill>
                  <a:srgbClr val="404040"/>
                </a:solidFill>
                <a:effectLst/>
                <a:latin typeface="Arial" panose="020B0604020202020204" pitchFamily="34" charset="0"/>
                <a:cs typeface="Arial" panose="020B0604020202020204" pitchFamily="34" charset="0"/>
              </a:rPr>
              <a:t> </a:t>
            </a:r>
            <a:r>
              <a:rPr lang="pl-PL" b="0" i="0" u="none" strike="noStrike" dirty="0" err="1">
                <a:solidFill>
                  <a:srgbClr val="404040"/>
                </a:solidFill>
                <a:effectLst/>
                <a:latin typeface="Arial" panose="020B0604020202020204" pitchFamily="34" charset="0"/>
                <a:cs typeface="Arial" panose="020B0604020202020204" pitchFamily="34" charset="0"/>
              </a:rPr>
              <a:t>articles</a:t>
            </a:r>
            <a:r>
              <a:rPr lang="pl-PL" b="0" i="0" u="none" strike="noStrike" dirty="0">
                <a:solidFill>
                  <a:srgbClr val="404040"/>
                </a:solidFill>
                <a:effectLst/>
                <a:latin typeface="Arial" panose="020B0604020202020204" pitchFamily="34" charset="0"/>
                <a:cs typeface="Arial" panose="020B0604020202020204" pitchFamily="34" charset="0"/>
              </a:rPr>
              <a:t> in 2 </a:t>
            </a:r>
            <a:r>
              <a:rPr lang="pl-PL" b="0" i="0" u="none" strike="noStrike" dirty="0" err="1">
                <a:solidFill>
                  <a:srgbClr val="404040"/>
                </a:solidFill>
                <a:effectLst/>
                <a:latin typeface="Arial" panose="020B0604020202020204" pitchFamily="34" charset="0"/>
                <a:cs typeface="Arial" panose="020B0604020202020204" pitchFamily="34" charset="0"/>
              </a:rPr>
              <a:t>Polish</a:t>
            </a:r>
            <a:r>
              <a:rPr lang="pl-PL" b="0" i="0" u="none" strike="noStrike" dirty="0">
                <a:solidFill>
                  <a:srgbClr val="404040"/>
                </a:solidFill>
                <a:effectLst/>
                <a:latin typeface="Arial" panose="020B0604020202020204" pitchFamily="34" charset="0"/>
                <a:cs typeface="Arial" panose="020B0604020202020204" pitchFamily="34" charset="0"/>
              </a:rPr>
              <a:t> daily </a:t>
            </a:r>
            <a:r>
              <a:rPr lang="pl-PL" b="0" i="0" u="none" strike="noStrike" dirty="0" err="1">
                <a:solidFill>
                  <a:srgbClr val="404040"/>
                </a:solidFill>
                <a:effectLst/>
                <a:latin typeface="Arial" panose="020B0604020202020204" pitchFamily="34" charset="0"/>
                <a:cs typeface="Arial" panose="020B0604020202020204" pitchFamily="34" charset="0"/>
              </a:rPr>
              <a:t>journals</a:t>
            </a:r>
            <a:r>
              <a:rPr lang="pl-PL" dirty="0">
                <a:solidFill>
                  <a:srgbClr val="404040"/>
                </a:solidFill>
                <a:latin typeface="Arial" panose="020B0604020202020204" pitchFamily="34" charset="0"/>
                <a:cs typeface="Arial" panose="020B0604020202020204" pitchFamily="34" charset="0"/>
              </a:rPr>
              <a:t>.</a:t>
            </a:r>
            <a:r>
              <a:rPr lang="en-US" b="0" i="0" dirty="0">
                <a:effectLst/>
                <a:latin typeface="Arial" panose="020B0604020202020204" pitchFamily="34" charset="0"/>
                <a:cs typeface="Arial" panose="020B0604020202020204" pitchFamily="34" charset="0"/>
              </a:rPr>
              <a:t>​</a:t>
            </a:r>
          </a:p>
          <a:p>
            <a:pPr marL="0" indent="0">
              <a:buNone/>
            </a:pPr>
            <a:endParaRPr lang="pl-PL" dirty="0">
              <a:latin typeface="Arial" panose="020B0604020202020204" pitchFamily="34" charset="0"/>
              <a:cs typeface="Arial" panose="020B0604020202020204" pitchFamily="34" charset="0"/>
            </a:endParaRPr>
          </a:p>
          <a:p>
            <a:pPr>
              <a:buFont typeface="Arial" panose="020B0604020202020204" pitchFamily="34" charset="0"/>
              <a:buChar char="•"/>
            </a:pP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Phrases</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looked</a:t>
            </a:r>
            <a:r>
              <a:rPr lang="pl-PL" dirty="0">
                <a:latin typeface="Arial" panose="020B0604020202020204" pitchFamily="34" charset="0"/>
                <a:cs typeface="Arial" panose="020B0604020202020204" pitchFamily="34" charset="0"/>
              </a:rPr>
              <a:t> for</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logistics</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supply</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chains</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value</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chains</a:t>
            </a:r>
            <a:r>
              <a:rPr lang="pl-PL" dirty="0">
                <a:effectLst/>
                <a:latin typeface="Arial" panose="020B0604020202020204" pitchFamily="34" charset="0"/>
                <a:cs typeface="Arial" panose="020B0604020202020204" pitchFamily="34" charset="0"/>
              </a:rPr>
              <a:t>, e-commerce, gig </a:t>
            </a:r>
            <a:r>
              <a:rPr lang="pl-PL" dirty="0" err="1">
                <a:effectLst/>
                <a:latin typeface="Arial" panose="020B0604020202020204" pitchFamily="34" charset="0"/>
                <a:cs typeface="Arial" panose="020B0604020202020204" pitchFamily="34" charset="0"/>
              </a:rPr>
              <a:t>economy</a:t>
            </a:r>
            <a:r>
              <a:rPr lang="pl-PL" dirty="0">
                <a:effectLst/>
                <a:latin typeface="Arial" panose="020B0604020202020204" pitchFamily="34" charset="0"/>
                <a:cs typeface="Arial" panose="020B0604020202020204" pitchFamily="34" charset="0"/>
              </a:rPr>
              <a:t>, platform </a:t>
            </a:r>
            <a:r>
              <a:rPr lang="pl-PL" dirty="0" err="1">
                <a:effectLst/>
                <a:latin typeface="Arial" panose="020B0604020202020204" pitchFamily="34" charset="0"/>
                <a:cs typeface="Arial" panose="020B0604020202020204" pitchFamily="34" charset="0"/>
              </a:rPr>
              <a:t>economy</a:t>
            </a:r>
            <a:r>
              <a:rPr lang="pl-PL" dirty="0">
                <a:effectLst/>
                <a:latin typeface="Arial" panose="020B0604020202020204" pitchFamily="34" charset="0"/>
                <a:cs typeface="Arial" panose="020B0604020202020204" pitchFamily="34" charset="0"/>
              </a:rPr>
              <a:t>, gig </a:t>
            </a:r>
            <a:r>
              <a:rPr lang="pl-PL" dirty="0" err="1">
                <a:effectLst/>
                <a:latin typeface="Arial" panose="020B0604020202020204" pitchFamily="34" charset="0"/>
                <a:cs typeface="Arial" panose="020B0604020202020204" pitchFamily="34" charset="0"/>
              </a:rPr>
              <a:t>work</a:t>
            </a:r>
            <a:r>
              <a:rPr lang="pl-PL" dirty="0">
                <a:effectLst/>
                <a:latin typeface="Arial" panose="020B0604020202020204" pitchFamily="34" charset="0"/>
                <a:cs typeface="Arial" panose="020B0604020202020204" pitchFamily="34" charset="0"/>
              </a:rPr>
              <a:t>, gig </a:t>
            </a:r>
            <a:r>
              <a:rPr lang="pl-PL" dirty="0" err="1">
                <a:effectLst/>
                <a:latin typeface="Arial" panose="020B0604020202020204" pitchFamily="34" charset="0"/>
                <a:cs typeface="Arial" panose="020B0604020202020204" pitchFamily="34" charset="0"/>
              </a:rPr>
              <a:t>workers</a:t>
            </a:r>
            <a:r>
              <a:rPr lang="pl-PL" dirty="0">
                <a:effectLst/>
                <a:latin typeface="Arial" panose="020B0604020202020204" pitchFamily="34" charset="0"/>
                <a:cs typeface="Arial" panose="020B0604020202020204" pitchFamily="34" charset="0"/>
              </a:rPr>
              <a:t>, food-</a:t>
            </a:r>
            <a:r>
              <a:rPr lang="pl-PL" dirty="0" err="1">
                <a:effectLst/>
                <a:latin typeface="Arial" panose="020B0604020202020204" pitchFamily="34" charset="0"/>
                <a:cs typeface="Arial" panose="020B0604020202020204" pitchFamily="34" charset="0"/>
              </a:rPr>
              <a:t>delivery</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couriers</a:t>
            </a:r>
            <a:r>
              <a:rPr lang="pl-PL" dirty="0">
                <a:effectLst/>
                <a:latin typeface="Arial" panose="020B0604020202020204" pitchFamily="34" charset="0"/>
                <a:cs typeface="Arial" panose="020B0604020202020204" pitchFamily="34" charset="0"/>
              </a:rPr>
              <a:t>, parcel-</a:t>
            </a:r>
            <a:r>
              <a:rPr lang="pl-PL" dirty="0" err="1">
                <a:effectLst/>
                <a:latin typeface="Arial" panose="020B0604020202020204" pitchFamily="34" charset="0"/>
                <a:cs typeface="Arial" panose="020B0604020202020204" pitchFamily="34" charset="0"/>
              </a:rPr>
              <a:t>delivery</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couriers</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lorry</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drivers</a:t>
            </a:r>
            <a:r>
              <a:rPr lang="pl-PL" dirty="0">
                <a:effectLst/>
                <a:latin typeface="Arial" panose="020B0604020202020204" pitchFamily="34" charset="0"/>
                <a:cs typeface="Arial" panose="020B0604020202020204" pitchFamily="34" charset="0"/>
              </a:rPr>
              <a:t>, truck </a:t>
            </a:r>
            <a:r>
              <a:rPr lang="pl-PL" dirty="0" err="1">
                <a:effectLst/>
                <a:latin typeface="Arial" panose="020B0604020202020204" pitchFamily="34" charset="0"/>
                <a:cs typeface="Arial" panose="020B0604020202020204" pitchFamily="34" charset="0"/>
              </a:rPr>
              <a:t>drivers</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warehouse</a:t>
            </a:r>
            <a:r>
              <a:rPr lang="pl-PL" dirty="0">
                <a:effectLst/>
                <a:latin typeface="Arial" panose="020B0604020202020204" pitchFamily="34" charset="0"/>
                <a:cs typeface="Arial" panose="020B0604020202020204" pitchFamily="34" charset="0"/>
              </a:rPr>
              <a:t> </a:t>
            </a:r>
            <a:r>
              <a:rPr lang="pl-PL" dirty="0" err="1">
                <a:effectLst/>
                <a:latin typeface="Arial" panose="020B0604020202020204" pitchFamily="34" charset="0"/>
                <a:cs typeface="Arial" panose="020B0604020202020204" pitchFamily="34" charset="0"/>
              </a:rPr>
              <a:t>workers</a:t>
            </a:r>
            <a:r>
              <a:rPr lang="pl-PL" dirty="0">
                <a:effectLst/>
                <a:latin typeface="Arial" panose="020B0604020202020204" pitchFamily="34" charset="0"/>
                <a:cs typeface="Arial" panose="020B0604020202020204" pitchFamily="34" charset="0"/>
              </a:rPr>
              <a:t>, Covid-19, </a:t>
            </a:r>
            <a:r>
              <a:rPr lang="pl-PL" dirty="0" err="1">
                <a:effectLst/>
                <a:latin typeface="Arial" panose="020B0604020202020204" pitchFamily="34" charset="0"/>
                <a:cs typeface="Arial" panose="020B0604020202020204" pitchFamily="34" charset="0"/>
              </a:rPr>
              <a:t>pandemic</a:t>
            </a:r>
            <a:r>
              <a:rPr lang="pl-PL" dirty="0">
                <a:latin typeface="Arial" panose="020B0604020202020204" pitchFamily="34" charset="0"/>
                <a:cs typeface="Arial" panose="020B0604020202020204" pitchFamily="34" charset="0"/>
              </a:rPr>
              <a:t>.</a:t>
            </a:r>
          </a:p>
          <a:p>
            <a:pPr>
              <a:buFont typeface="Arial" panose="020B0604020202020204" pitchFamily="34" charset="0"/>
              <a:buChar char="•"/>
            </a:pPr>
            <a:endParaRPr lang="pl-PL" dirty="0">
              <a:latin typeface="Arial" panose="020B0604020202020204" pitchFamily="34" charset="0"/>
              <a:cs typeface="Arial" panose="020B0604020202020204" pitchFamily="34" charset="0"/>
            </a:endParaRPr>
          </a:p>
          <a:p>
            <a:pPr>
              <a:buFont typeface="Arial" panose="020B0604020202020204" pitchFamily="34" charset="0"/>
              <a:buChar char="•"/>
            </a:pPr>
            <a:r>
              <a:rPr lang="pl-PL" dirty="0">
                <a:latin typeface="Arial" panose="020B0604020202020204" pitchFamily="34" charset="0"/>
                <a:cs typeface="Arial" panose="020B0604020202020204" pitchFamily="34" charset="0"/>
              </a:rPr>
              <a:t> N=1 </a:t>
            </a:r>
            <a:r>
              <a:rPr lang="pl-PL" dirty="0" err="1">
                <a:latin typeface="Arial" panose="020B0604020202020204" pitchFamily="34" charset="0"/>
                <a:cs typeface="Arial" panose="020B0604020202020204" pitchFamily="34" charset="0"/>
              </a:rPr>
              <a:t>expert</a:t>
            </a:r>
            <a:r>
              <a:rPr lang="pl-PL" dirty="0">
                <a:latin typeface="Arial" panose="020B0604020202020204" pitchFamily="34" charset="0"/>
                <a:cs typeface="Arial" panose="020B0604020202020204" pitchFamily="34" charset="0"/>
              </a:rPr>
              <a:t> interview with </a:t>
            </a:r>
            <a:r>
              <a:rPr lang="pl-PL" dirty="0" err="1">
                <a:latin typeface="Arial" panose="020B0604020202020204" pitchFamily="34" charset="0"/>
                <a:cs typeface="Arial" panose="020B0604020202020204" pitchFamily="34" charset="0"/>
              </a:rPr>
              <a:t>Amazon’s</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warehouse</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worker</a:t>
            </a:r>
            <a:r>
              <a:rPr lang="pl-PL" dirty="0">
                <a:latin typeface="Arial" panose="020B0604020202020204" pitchFamily="34" charset="0"/>
                <a:cs typeface="Arial" panose="020B0604020202020204" pitchFamily="34" charset="0"/>
              </a:rPr>
              <a:t> – trade </a:t>
            </a:r>
            <a:r>
              <a:rPr lang="pl-PL" dirty="0" err="1">
                <a:latin typeface="Arial" panose="020B0604020202020204" pitchFamily="34" charset="0"/>
                <a:cs typeface="Arial" panose="020B0604020202020204" pitchFamily="34" charset="0"/>
              </a:rPr>
              <a:t>unionist</a:t>
            </a:r>
            <a:r>
              <a:rPr lang="pl-PL" dirty="0">
                <a:latin typeface="Arial" panose="020B0604020202020204" pitchFamily="34" charset="0"/>
                <a:cs typeface="Arial" panose="020B0604020202020204" pitchFamily="34" charset="0"/>
              </a:rPr>
              <a:t> in Poland.</a:t>
            </a:r>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pl-PL" sz="3600" b="1" dirty="0" err="1">
                <a:effectLst/>
                <a:latin typeface="+mn-lt"/>
                <a:ea typeface="Calibri" panose="020F0502020204030204" pitchFamily="34" charset="0"/>
                <a:cs typeface="Times New Roman" panose="02020603050405020304" pitchFamily="18" charset="0"/>
              </a:rPr>
              <a:t>Methodology</a:t>
            </a:r>
            <a:endParaRPr lang="en-GB" sz="3600" b="1" dirty="0">
              <a:latin typeface="+mn-lt"/>
            </a:endParaRPr>
          </a:p>
        </p:txBody>
      </p:sp>
    </p:spTree>
    <p:extLst>
      <p:ext uri="{BB962C8B-B14F-4D97-AF65-F5344CB8AC3E}">
        <p14:creationId xmlns:p14="http://schemas.microsoft.com/office/powerpoint/2010/main" val="3694809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pl-PL" sz="3600" b="1" dirty="0">
                <a:effectLst/>
                <a:latin typeface="+mn-lt"/>
                <a:ea typeface="Calibri" panose="020F0502020204030204" pitchFamily="34" charset="0"/>
                <a:cs typeface="Times New Roman" panose="02020603050405020304" pitchFamily="18" charset="0"/>
              </a:rPr>
              <a:t>LITERATURE REVIEW FINDINGS (I)</a:t>
            </a:r>
            <a:endParaRPr lang="en-GB" sz="3600" b="1" dirty="0">
              <a:latin typeface="+mn-lt"/>
            </a:endParaRPr>
          </a:p>
        </p:txBody>
      </p:sp>
      <p:sp>
        <p:nvSpPr>
          <p:cNvPr id="3" name="Symbol zastępczy zawartości 2">
            <a:extLst>
              <a:ext uri="{FF2B5EF4-FFF2-40B4-BE49-F238E27FC236}">
                <a16:creationId xmlns:a16="http://schemas.microsoft.com/office/drawing/2014/main" id="{EAF458D8-0F1D-4F62-95A0-7371E738C9E0}"/>
              </a:ext>
            </a:extLst>
          </p:cNvPr>
          <p:cNvSpPr>
            <a:spLocks noGrp="1"/>
          </p:cNvSpPr>
          <p:nvPr>
            <p:ph idx="1"/>
          </p:nvPr>
        </p:nvSpPr>
        <p:spPr>
          <a:xfrm>
            <a:off x="467968" y="1776907"/>
            <a:ext cx="11724032" cy="4481017"/>
          </a:xfrm>
        </p:spPr>
        <p:txBody>
          <a:bodyPr>
            <a:normAutofit fontScale="77500" lnSpcReduction="20000"/>
          </a:bodyPr>
          <a:lstStyle/>
          <a:p>
            <a:pPr marL="514350" lvl="0" indent="-514350">
              <a:lnSpc>
                <a:spcPct val="107000"/>
              </a:lnSpc>
              <a:spcAft>
                <a:spcPts val="800"/>
              </a:spcAft>
              <a:buFont typeface="+mj-lt"/>
              <a:buAutoNum type="alphaLcParenR"/>
            </a:pPr>
            <a:r>
              <a:rPr lang="pl-PL" sz="2900" dirty="0">
                <a:latin typeface="Calibri" panose="020F0502020204030204" pitchFamily="34" charset="0"/>
                <a:cs typeface="Times New Roman" panose="02020603050405020304" pitchFamily="18" charset="0"/>
              </a:rPr>
              <a:t>e</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specially vulnerable group due to Covid-19 acquiring and further</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900" dirty="0" err="1">
                <a:effectLst/>
                <a:latin typeface="Calibri" panose="020F0502020204030204" pitchFamily="34" charset="0"/>
                <a:ea typeface="Times New Roman" panose="02020603050405020304" pitchFamily="18" charset="0"/>
                <a:cs typeface="Times New Roman" panose="02020603050405020304" pitchFamily="18" charset="0"/>
              </a:rPr>
              <a:t>contracting</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 of a </a:t>
            </a:r>
            <a:r>
              <a:rPr lang="pl-PL" sz="2900" dirty="0" err="1">
                <a:effectLst/>
                <a:latin typeface="Calibri" panose="020F0502020204030204" pitchFamily="34" charset="0"/>
                <a:ea typeface="Times New Roman" panose="02020603050405020304" pitchFamily="18" charset="0"/>
                <a:cs typeface="Times New Roman" panose="02020603050405020304" pitchFamily="18" charset="0"/>
              </a:rPr>
              <a:t>virus</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as well as age, health issues, long working hours (up to 13 per day in pre-pandemic time, see Lemke et al. 2021), work pressure - COVID‐19‐based truck driver </a:t>
            </a:r>
            <a:r>
              <a:rPr lang="en-US" sz="2900" i="1" dirty="0" err="1">
                <a:effectLst/>
                <a:latin typeface="Calibri" panose="020F0502020204030204" pitchFamily="34" charset="0"/>
                <a:ea typeface="Times New Roman" panose="02020603050405020304" pitchFamily="18" charset="0"/>
                <a:cs typeface="Times New Roman" panose="02020603050405020304" pitchFamily="18" charset="0"/>
              </a:rPr>
              <a:t>syndemic</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(Lemke, </a:t>
            </a:r>
            <a:r>
              <a:rPr lang="en-US" sz="2900" dirty="0" err="1">
                <a:effectLst/>
                <a:latin typeface="Calibri" panose="020F0502020204030204" pitchFamily="34" charset="0"/>
                <a:ea typeface="Times New Roman" panose="02020603050405020304" pitchFamily="18" charset="0"/>
                <a:cs typeface="Times New Roman" panose="02020603050405020304" pitchFamily="18" charset="0"/>
              </a:rPr>
              <a:t>Apostolopoulos</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2020)</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a:t>
            </a:r>
          </a:p>
          <a:p>
            <a:pPr marL="514350" lvl="0" indent="-514350">
              <a:lnSpc>
                <a:spcPct val="107000"/>
              </a:lnSpc>
              <a:spcAft>
                <a:spcPts val="800"/>
              </a:spcAft>
              <a:buFont typeface="+mj-lt"/>
              <a:buAutoNum type="alphaLcParenR"/>
            </a:pPr>
            <a:r>
              <a:rPr lang="en-GB" sz="2900" dirty="0">
                <a:latin typeface="Calibri" panose="020F0502020204030204" pitchFamily="34" charset="0"/>
                <a:ea typeface="Times New Roman" panose="02020603050405020304" pitchFamily="18" charset="0"/>
                <a:cs typeface="Times New Roman" panose="02020603050405020304" pitchFamily="18" charset="0"/>
              </a:rPr>
              <a:t>In the Polish context – low unionisation, no collective agreements, challenges of working time regulation (e.g. with respect to idle time/loading/unloading); high relevance of the variable components of pay (Social conditions in logistics….)</a:t>
            </a:r>
          </a:p>
          <a:p>
            <a:pPr marL="514350" lvl="0" indent="-514350">
              <a:lnSpc>
                <a:spcPct val="107000"/>
              </a:lnSpc>
              <a:spcAft>
                <a:spcPts val="800"/>
              </a:spcAft>
              <a:buFont typeface="+mj-lt"/>
              <a:buAutoNum type="alphaLcParenR"/>
            </a:pPr>
            <a:r>
              <a:rPr lang="pl-PL" sz="2900" dirty="0">
                <a:latin typeface="Calibri" panose="020F0502020204030204" pitchFamily="34" charset="0"/>
                <a:ea typeface="Times New Roman" panose="02020603050405020304" pitchFamily="18" charset="0"/>
                <a:cs typeface="Times New Roman" panose="02020603050405020304" pitchFamily="18" charset="0"/>
              </a:rPr>
              <a:t>l</a:t>
            </a:r>
            <a:r>
              <a:rPr lang="en-US" sz="2900" dirty="0">
                <a:latin typeface="Calibri" panose="020F0502020204030204" pitchFamily="34" charset="0"/>
                <a:ea typeface="Times New Roman" panose="02020603050405020304" pitchFamily="18" charset="0"/>
                <a:cs typeface="Times New Roman" panose="02020603050405020304" pitchFamily="18" charset="0"/>
              </a:rPr>
              <a:t>ack of protective policies against COVID-19 infection and protective gear provided by the employer, fear of losing jobs, income and of decrease in demand for goods (Lemke et al. 2020; </a:t>
            </a:r>
            <a:r>
              <a:rPr lang="en-US" sz="2900" dirty="0" err="1">
                <a:latin typeface="Calibri" panose="020F0502020204030204" pitchFamily="34" charset="0"/>
                <a:ea typeface="Times New Roman" panose="02020603050405020304" pitchFamily="18" charset="0"/>
                <a:cs typeface="Times New Roman" panose="02020603050405020304" pitchFamily="18" charset="0"/>
              </a:rPr>
              <a:t>Garsten</a:t>
            </a:r>
            <a:r>
              <a:rPr lang="en-US" sz="2900" dirty="0">
                <a:latin typeface="Calibri" panose="020F0502020204030204" pitchFamily="34" charset="0"/>
                <a:ea typeface="Times New Roman" panose="02020603050405020304" pitchFamily="18" charset="0"/>
                <a:cs typeface="Times New Roman" panose="02020603050405020304" pitchFamily="18" charset="0"/>
              </a:rPr>
              <a:t> 2020; Costello 2020; Qin et al. 2021)</a:t>
            </a:r>
            <a:r>
              <a:rPr lang="pl-PL" sz="2900" dirty="0">
                <a:latin typeface="Calibri" panose="020F0502020204030204" pitchFamily="34" charset="0"/>
                <a:ea typeface="Times New Roman" panose="02020603050405020304" pitchFamily="18" charset="0"/>
                <a:cs typeface="Times New Roman" panose="02020603050405020304" pitchFamily="18" charset="0"/>
              </a:rPr>
              <a:t>;</a:t>
            </a:r>
          </a:p>
          <a:p>
            <a:pPr marL="514350" lvl="0" indent="-514350">
              <a:lnSpc>
                <a:spcPct val="107000"/>
              </a:lnSpc>
              <a:spcAft>
                <a:spcPts val="800"/>
              </a:spcAft>
              <a:buFont typeface="+mj-lt"/>
              <a:buAutoNum type="alphaLcParenR"/>
            </a:pP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Unfavorable working conditions such as: lack of protective gear and risk of contracting the virus, as well as fear of public health are partially confirmed in media coverage. </a:t>
            </a:r>
            <a:endParaRPr lang="pl-PL" sz="29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Aft>
                <a:spcPts val="800"/>
              </a:spcAft>
              <a:buNone/>
            </a:pP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5" name="pole tekstowe 4">
            <a:extLst>
              <a:ext uri="{FF2B5EF4-FFF2-40B4-BE49-F238E27FC236}">
                <a16:creationId xmlns:a16="http://schemas.microsoft.com/office/drawing/2014/main" id="{BE7C869A-E946-4968-A94F-E7858839CB61}"/>
              </a:ext>
            </a:extLst>
          </p:cNvPr>
          <p:cNvSpPr txBox="1"/>
          <p:nvPr/>
        </p:nvSpPr>
        <p:spPr>
          <a:xfrm>
            <a:off x="467968" y="1165039"/>
            <a:ext cx="6791325" cy="461665"/>
          </a:xfrm>
          <a:prstGeom prst="rect">
            <a:avLst/>
          </a:prstGeom>
          <a:noFill/>
        </p:spPr>
        <p:txBody>
          <a:bodyPr wrap="square" rtlCol="0">
            <a:spAutoFit/>
          </a:bodyPr>
          <a:lstStyle/>
          <a:p>
            <a:r>
              <a:rPr lang="pl-PL" sz="2400" b="1" i="1" dirty="0"/>
              <a:t>LORRY / TRUCK DRIVERS</a:t>
            </a:r>
            <a:endParaRPr lang="en-GB" sz="2400" b="1" i="1" dirty="0"/>
          </a:p>
        </p:txBody>
      </p:sp>
    </p:spTree>
    <p:extLst>
      <p:ext uri="{BB962C8B-B14F-4D97-AF65-F5344CB8AC3E}">
        <p14:creationId xmlns:p14="http://schemas.microsoft.com/office/powerpoint/2010/main" val="2819364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C7BE95-5ED7-49D5-BE62-B0E03B557994}"/>
              </a:ext>
            </a:extLst>
          </p:cNvPr>
          <p:cNvSpPr>
            <a:spLocks noGrp="1"/>
          </p:cNvSpPr>
          <p:nvPr>
            <p:ph type="title"/>
          </p:nvPr>
        </p:nvSpPr>
        <p:spPr>
          <a:xfrm>
            <a:off x="318052" y="0"/>
            <a:ext cx="10058400" cy="1450757"/>
          </a:xfrm>
        </p:spPr>
        <p:txBody>
          <a:bodyPr>
            <a:normAutofit/>
          </a:bodyPr>
          <a:lstStyle/>
          <a:p>
            <a:r>
              <a:rPr lang="pl-PL" sz="2400" b="1" i="1" dirty="0">
                <a:latin typeface="+mn-lt"/>
              </a:rPr>
              <a:t>LOGISTICS CENTRES EMPLOYEES / WAREHOUSE WORKERS</a:t>
            </a:r>
            <a:endParaRPr lang="en-GB" sz="2400" b="1" i="1" dirty="0">
              <a:latin typeface="+mn-lt"/>
            </a:endParaRPr>
          </a:p>
        </p:txBody>
      </p:sp>
      <p:sp>
        <p:nvSpPr>
          <p:cNvPr id="3" name="Symbol zastępczy zawartości 2">
            <a:extLst>
              <a:ext uri="{FF2B5EF4-FFF2-40B4-BE49-F238E27FC236}">
                <a16:creationId xmlns:a16="http://schemas.microsoft.com/office/drawing/2014/main" id="{30E42237-3CDF-464E-8AF9-E75826ADEC58}"/>
              </a:ext>
            </a:extLst>
          </p:cNvPr>
          <p:cNvSpPr>
            <a:spLocks noGrp="1"/>
          </p:cNvSpPr>
          <p:nvPr>
            <p:ph idx="1"/>
          </p:nvPr>
        </p:nvSpPr>
        <p:spPr>
          <a:xfrm>
            <a:off x="227411" y="1655176"/>
            <a:ext cx="11964589" cy="4386101"/>
          </a:xfrm>
        </p:spPr>
        <p:txBody>
          <a:bodyPr>
            <a:noAutofit/>
          </a:bodyPr>
          <a:lstStyle/>
          <a:p>
            <a:pPr marL="342900" lvl="0" indent="-342900">
              <a:lnSpc>
                <a:spcPct val="107000"/>
              </a:lnSpc>
              <a:spcBef>
                <a:spcPts val="0"/>
              </a:spcBef>
              <a:spcAft>
                <a:spcPts val="0"/>
              </a:spcAft>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Poland as one of attractive destinations for logistics centres</a:t>
            </a:r>
            <a:r>
              <a:rPr lang="en-US" sz="2400" dirty="0">
                <a:latin typeface="Calibri" panose="020F0502020204030204" pitchFamily="34" charset="0"/>
                <a:ea typeface="Times New Roman" panose="02020603050405020304" pitchFamily="18" charset="0"/>
                <a:cs typeface="Times New Roman" panose="02020603050405020304" pitchFamily="18" charset="0"/>
              </a:rPr>
              <a:t> – due to low wages and geographical location; in pre-pandemic period, high level of precarity observed (extensive use of TWAs, long shifts, high level of indirect control, high pace of work – </a:t>
            </a:r>
            <a:r>
              <a:rPr lang="en-US" sz="2400" dirty="0" err="1">
                <a:latin typeface="Calibri" panose="020F0502020204030204" pitchFamily="34" charset="0"/>
                <a:ea typeface="Times New Roman" panose="02020603050405020304" pitchFamily="18" charset="0"/>
                <a:cs typeface="Times New Roman" panose="02020603050405020304" pitchFamily="18" charset="0"/>
              </a:rPr>
              <a:t>Owczarek</a:t>
            </a:r>
            <a:r>
              <a:rPr lang="en-US" sz="2400" dirty="0">
                <a:latin typeface="Calibri" panose="020F0502020204030204" pitchFamily="34" charset="0"/>
                <a:ea typeface="Times New Roman" panose="02020603050405020304" pitchFamily="18" charset="0"/>
                <a:cs typeface="Times New Roman" panose="02020603050405020304" pitchFamily="18" charset="0"/>
              </a:rPr>
              <a:t>, Ch</a:t>
            </a:r>
            <a:r>
              <a:rPr lang="pl-PL" sz="2400" dirty="0" err="1">
                <a:latin typeface="Calibri" panose="020F0502020204030204" pitchFamily="34" charset="0"/>
                <a:ea typeface="Times New Roman" panose="02020603050405020304" pitchFamily="18" charset="0"/>
                <a:cs typeface="Times New Roman" panose="02020603050405020304" pitchFamily="18" charset="0"/>
              </a:rPr>
              <a:t>ełstowska</a:t>
            </a:r>
            <a:r>
              <a:rPr lang="pl-PL" sz="2400" dirty="0">
                <a:latin typeface="Calibri" panose="020F0502020204030204" pitchFamily="34" charset="0"/>
                <a:ea typeface="Times New Roman" panose="02020603050405020304" pitchFamily="18" charset="0"/>
                <a:cs typeface="Times New Roman" panose="02020603050405020304" pitchFamily="18" charset="0"/>
              </a:rPr>
              <a:t> 2016: 86)</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Bef>
                <a:spcPts val="0"/>
              </a:spcBef>
              <a:spcAft>
                <a:spcPts val="0"/>
              </a:spcAft>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warehouse workers report deterioration in perception of job security, in level of workplace health, behavioral safety compliance and risk of Covid-19 infection (Chi et al. 2020)</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Bef>
                <a:spcPts val="0"/>
              </a:spcBef>
              <a:spcAft>
                <a:spcPts val="0"/>
              </a:spcAft>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multiple workers’ reports in media concerning fear going out to work caused by lack of protective gear, and fiction of pandemic regulations at workplace, lack of social distancing</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nSpc>
                <a:spcPct val="107000"/>
              </a:lnSpc>
              <a:spcBef>
                <a:spcPts val="0"/>
              </a:spcBef>
              <a:spcAft>
                <a:spcPts val="0"/>
              </a:spcAft>
              <a:buFont typeface="+mj-lt"/>
              <a:buAutoNum type="alphaLcParenR"/>
            </a:pPr>
            <a:r>
              <a:rPr lang="pl-PL" sz="2400" dirty="0">
                <a:latin typeface="Calibri" panose="020F0502020204030204" pitchFamily="34" charset="0"/>
                <a:ea typeface="Times New Roman" panose="02020603050405020304" pitchFamily="18" charset="0"/>
                <a:cs typeface="Times New Roman" panose="02020603050405020304" pitchFamily="18" charset="0"/>
              </a:rPr>
              <a:t>r</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eports</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in media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of an increase in cases of infected warehouse workers since March-April 2020</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r</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eports</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in media</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of working overtime and absenteeism</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in US</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e. g. 30% of warehouse workers absent at distribution centres by mid-March 2020; raise of hourly-wage (in US); union activity aimed at protecting workers at warehouses.</a:t>
            </a:r>
            <a:endParaRPr lang="en-GB" sz="2400" dirty="0"/>
          </a:p>
        </p:txBody>
      </p:sp>
      <p:sp>
        <p:nvSpPr>
          <p:cNvPr id="5" name="Tytuł 1">
            <a:extLst>
              <a:ext uri="{FF2B5EF4-FFF2-40B4-BE49-F238E27FC236}">
                <a16:creationId xmlns:a16="http://schemas.microsoft.com/office/drawing/2014/main" id="{A0D1366E-D2A5-443F-A6B8-9F0E22487638}"/>
              </a:ext>
            </a:extLst>
          </p:cNvPr>
          <p:cNvSpPr txBox="1">
            <a:spLocks/>
          </p:cNvSpPr>
          <p:nvPr/>
        </p:nvSpPr>
        <p:spPr>
          <a:xfrm>
            <a:off x="318052" y="118694"/>
            <a:ext cx="10058400" cy="896142"/>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pPr>
            <a:r>
              <a:rPr lang="pl-PL" sz="3600" b="1" dirty="0">
                <a:latin typeface="+mn-lt"/>
                <a:ea typeface="Calibri" panose="020F0502020204030204" pitchFamily="34" charset="0"/>
                <a:cs typeface="Times New Roman" panose="02020603050405020304" pitchFamily="18" charset="0"/>
              </a:rPr>
              <a:t>LITERATURE REVIEW FINDINGS (II)</a:t>
            </a:r>
            <a:endParaRPr lang="en-GB" sz="3600" b="1" dirty="0">
              <a:latin typeface="+mn-lt"/>
            </a:endParaRPr>
          </a:p>
        </p:txBody>
      </p:sp>
    </p:spTree>
    <p:extLst>
      <p:ext uri="{BB962C8B-B14F-4D97-AF65-F5344CB8AC3E}">
        <p14:creationId xmlns:p14="http://schemas.microsoft.com/office/powerpoint/2010/main" val="51747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0280F7-0357-4517-A482-32C9AA84AF72}"/>
              </a:ext>
            </a:extLst>
          </p:cNvPr>
          <p:cNvSpPr>
            <a:spLocks noGrp="1"/>
          </p:cNvSpPr>
          <p:nvPr>
            <p:ph type="title"/>
          </p:nvPr>
        </p:nvSpPr>
        <p:spPr>
          <a:xfrm>
            <a:off x="318052" y="24204"/>
            <a:ext cx="10058400" cy="1450757"/>
          </a:xfrm>
        </p:spPr>
        <p:txBody>
          <a:bodyPr>
            <a:normAutofit/>
          </a:bodyPr>
          <a:lstStyle/>
          <a:p>
            <a:r>
              <a:rPr lang="en-US" sz="2400" b="1" i="1" dirty="0">
                <a:latin typeface="+mn-lt"/>
              </a:rPr>
              <a:t>COURIERS EMPLOYED BY DELIVERY COMPANIES / PARCEL-DELIVERY COURIERS</a:t>
            </a:r>
            <a:endParaRPr lang="en-GB" sz="2400" b="1" i="1" dirty="0">
              <a:latin typeface="+mn-lt"/>
            </a:endParaRPr>
          </a:p>
        </p:txBody>
      </p:sp>
      <p:sp>
        <p:nvSpPr>
          <p:cNvPr id="3" name="Symbol zastępczy zawartości 2">
            <a:extLst>
              <a:ext uri="{FF2B5EF4-FFF2-40B4-BE49-F238E27FC236}">
                <a16:creationId xmlns:a16="http://schemas.microsoft.com/office/drawing/2014/main" id="{BBA66779-65E9-406A-88E2-8A68EA33F5AC}"/>
              </a:ext>
            </a:extLst>
          </p:cNvPr>
          <p:cNvSpPr>
            <a:spLocks noGrp="1"/>
          </p:cNvSpPr>
          <p:nvPr>
            <p:ph idx="1"/>
          </p:nvPr>
        </p:nvSpPr>
        <p:spPr>
          <a:xfrm>
            <a:off x="391601" y="1716425"/>
            <a:ext cx="11800399" cy="4421716"/>
          </a:xfrm>
        </p:spPr>
        <p:txBody>
          <a:bodyPr>
            <a:normAutofit fontScale="92500" lnSpcReduction="10000"/>
          </a:bodyPr>
          <a:lstStyle/>
          <a:p>
            <a:pPr marL="457200" indent="-457200">
              <a:buFont typeface="+mj-lt"/>
              <a:buAutoNum type="alphaLcParenR"/>
            </a:pPr>
            <a:r>
              <a:rPr lang="en-US" sz="2400" dirty="0"/>
              <a:t>Comparing to findings on previous groups, there is a scant of data on the situation during pandemic – except for gig economy workers</a:t>
            </a:r>
            <a:r>
              <a:rPr lang="pl-PL" sz="2400" dirty="0"/>
              <a:t>.</a:t>
            </a:r>
            <a:endParaRPr lang="en-US" sz="2400" dirty="0"/>
          </a:p>
          <a:p>
            <a:pPr marL="457200" indent="-457200">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In the pre-pandemic period: hig</a:t>
            </a:r>
            <a:r>
              <a:rPr lang="en-US" sz="2400" dirty="0">
                <a:latin typeface="Calibri" panose="020F0502020204030204" pitchFamily="34" charset="0"/>
                <a:ea typeface="Times New Roman" panose="02020603050405020304" pitchFamily="18" charset="0"/>
                <a:cs typeface="Times New Roman" panose="02020603050405020304" pitchFamily="18" charset="0"/>
              </a:rPr>
              <a:t>h incidence of dependent self-employment (</a:t>
            </a:r>
            <a:r>
              <a:rPr lang="en-US" sz="2400" dirty="0" err="1">
                <a:latin typeface="Calibri" panose="020F0502020204030204" pitchFamily="34" charset="0"/>
                <a:ea typeface="Times New Roman" panose="02020603050405020304" pitchFamily="18" charset="0"/>
                <a:cs typeface="Times New Roman" panose="02020603050405020304" pitchFamily="18" charset="0"/>
              </a:rPr>
              <a:t>Podawca</a:t>
            </a:r>
            <a:r>
              <a:rPr lang="en-US" sz="2400" dirty="0">
                <a:latin typeface="Calibri" panose="020F0502020204030204" pitchFamily="34" charset="0"/>
                <a:ea typeface="Times New Roman" panose="02020603050405020304" pitchFamily="18" charset="0"/>
                <a:cs typeface="Times New Roman" panose="02020603050405020304" pitchFamily="18" charset="0"/>
              </a:rPr>
              <a:t> 211) in the case of new privately-owned delivery companies; deterioration of work also observed following the changes at the Polish Post (Kozek and </a:t>
            </a:r>
            <a:r>
              <a:rPr lang="en-US" sz="2400" dirty="0" err="1">
                <a:latin typeface="Calibri" panose="020F0502020204030204" pitchFamily="34" charset="0"/>
                <a:ea typeface="Times New Roman" panose="02020603050405020304" pitchFamily="18" charset="0"/>
                <a:cs typeface="Times New Roman" panose="02020603050405020304" pitchFamily="18" charset="0"/>
              </a:rPr>
              <a:t>Radzka</a:t>
            </a:r>
            <a:r>
              <a:rPr lang="en-US" sz="2400" dirty="0">
                <a:latin typeface="Calibri" panose="020F0502020204030204" pitchFamily="34" charset="0"/>
                <a:ea typeface="Times New Roman" panose="02020603050405020304" pitchFamily="18" charset="0"/>
                <a:cs typeface="Times New Roman" panose="02020603050405020304" pitchFamily="18" charset="0"/>
              </a:rPr>
              <a:t> 2011); high exposure to health-related risks among couriers (Kubisa 2019)</a:t>
            </a:r>
            <a:r>
              <a:rPr lang="pl-PL" sz="2400" dirty="0">
                <a:latin typeface="Calibri" panose="020F0502020204030204" pitchFamily="34"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Reported increase in demand for courier services since the start of COVID-19 pandemic (</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Dones</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Young 2020), up to 110% on some of the e-commerce goods (</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Gruenwald</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2020); increase in wages</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of gig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delivery</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workers</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the beginning of pandemic (Polkowska 2020)</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followed</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by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their</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decline</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as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result</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of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increased</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internal</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competition</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in the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sector</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Muszynski</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et al. 2021).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r>
              <a:rPr lang="en-US" sz="2400" dirty="0">
                <a:latin typeface="Calibri" panose="020F0502020204030204" pitchFamily="34" charset="0"/>
                <a:ea typeface="Times New Roman" panose="02020603050405020304" pitchFamily="18" charset="0"/>
                <a:cs typeface="Times New Roman" panose="02020603050405020304" pitchFamily="18" charset="0"/>
              </a:rPr>
              <a:t>A high risk of Covid-19 infection (</a:t>
            </a:r>
            <a:r>
              <a:rPr lang="en-US" sz="2400" dirty="0" err="1">
                <a:latin typeface="Calibri" panose="020F0502020204030204" pitchFamily="34" charset="0"/>
                <a:ea typeface="Times New Roman" panose="02020603050405020304" pitchFamily="18" charset="0"/>
                <a:cs typeface="Times New Roman" panose="02020603050405020304" pitchFamily="18" charset="0"/>
              </a:rPr>
              <a:t>Marà</a:t>
            </a:r>
            <a:r>
              <a:rPr lang="en-US" sz="2400" dirty="0">
                <a:latin typeface="Calibri" panose="020F0502020204030204" pitchFamily="34" charset="0"/>
                <a:ea typeface="Times New Roman" panose="02020603050405020304" pitchFamily="18" charset="0"/>
                <a:cs typeface="Times New Roman" panose="02020603050405020304" pitchFamily="18" charset="0"/>
              </a:rPr>
              <a:t> and Pulignano 2020) and lack of sick pay in case of those working in gig economy</a:t>
            </a:r>
            <a:r>
              <a:rPr lang="pl-PL" sz="2400" dirty="0">
                <a:latin typeface="Calibri" panose="020F0502020204030204" pitchFamily="34"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An increase in working time</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first</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protests</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of gig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economy</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couriers</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in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Bialystok</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in </a:t>
            </a:r>
            <a:r>
              <a:rPr lang="pl-PL" sz="2400" dirty="0" err="1">
                <a:effectLst/>
                <a:latin typeface="Calibri" panose="020F0502020204030204" pitchFamily="34" charset="0"/>
                <a:ea typeface="Times New Roman" panose="02020603050405020304" pitchFamily="18" charset="0"/>
                <a:cs typeface="Times New Roman" panose="02020603050405020304" pitchFamily="18" charset="0"/>
              </a:rPr>
              <a:t>April</a:t>
            </a:r>
            <a:r>
              <a:rPr lang="pl-PL" sz="2400" dirty="0">
                <a:effectLst/>
                <a:latin typeface="Calibri" panose="020F0502020204030204" pitchFamily="34" charset="0"/>
                <a:ea typeface="Times New Roman" panose="02020603050405020304" pitchFamily="18" charset="0"/>
                <a:cs typeface="Times New Roman" panose="02020603050405020304" pitchFamily="18" charset="0"/>
              </a:rPr>
              <a:t> 2021.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lphaLcParenR"/>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endParaRPr lang="en-US" dirty="0"/>
          </a:p>
          <a:p>
            <a:pPr marL="457200" indent="-457200">
              <a:buFont typeface="+mj-lt"/>
              <a:buAutoNum type="alphaLcParenR"/>
            </a:pPr>
            <a:endParaRPr lang="en-US" dirty="0"/>
          </a:p>
        </p:txBody>
      </p:sp>
      <p:sp>
        <p:nvSpPr>
          <p:cNvPr id="5" name="Tytuł 1">
            <a:extLst>
              <a:ext uri="{FF2B5EF4-FFF2-40B4-BE49-F238E27FC236}">
                <a16:creationId xmlns:a16="http://schemas.microsoft.com/office/drawing/2014/main" id="{A0D1366E-D2A5-443F-A6B8-9F0E22487638}"/>
              </a:ext>
            </a:extLst>
          </p:cNvPr>
          <p:cNvSpPr txBox="1">
            <a:spLocks/>
          </p:cNvSpPr>
          <p:nvPr/>
        </p:nvSpPr>
        <p:spPr>
          <a:xfrm>
            <a:off x="318052" y="118694"/>
            <a:ext cx="10058400" cy="896142"/>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pPr>
            <a:r>
              <a:rPr lang="pl-PL" sz="3600" b="1" dirty="0">
                <a:latin typeface="+mn-lt"/>
                <a:ea typeface="Calibri" panose="020F0502020204030204" pitchFamily="34" charset="0"/>
                <a:cs typeface="Times New Roman" panose="02020603050405020304" pitchFamily="18" charset="0"/>
              </a:rPr>
              <a:t>LITERATURE REVIEW FINDINGS (III)</a:t>
            </a:r>
            <a:endParaRPr lang="en-GB" sz="3600" b="1" dirty="0">
              <a:latin typeface="+mn-lt"/>
            </a:endParaRPr>
          </a:p>
        </p:txBody>
      </p:sp>
    </p:spTree>
    <p:extLst>
      <p:ext uri="{BB962C8B-B14F-4D97-AF65-F5344CB8AC3E}">
        <p14:creationId xmlns:p14="http://schemas.microsoft.com/office/powerpoint/2010/main" val="2653083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7">
            <a:extLst>
              <a:ext uri="{FF2B5EF4-FFF2-40B4-BE49-F238E27FC236}">
                <a16:creationId xmlns:a16="http://schemas.microsoft.com/office/drawing/2014/main" id="{0A7307BB-DEF5-423E-AC8E-33E62953A752}"/>
              </a:ext>
            </a:extLst>
          </p:cNvPr>
          <p:cNvGraphicFramePr>
            <a:graphicFrameLocks noGrp="1"/>
          </p:cNvGraphicFramePr>
          <p:nvPr>
            <p:ph idx="1"/>
            <p:extLst>
              <p:ext uri="{D42A27DB-BD31-4B8C-83A1-F6EECF244321}">
                <p14:modId xmlns:p14="http://schemas.microsoft.com/office/powerpoint/2010/main" val="1516579894"/>
              </p:ext>
            </p:extLst>
          </p:nvPr>
        </p:nvGraphicFramePr>
        <p:xfrm>
          <a:off x="0" y="744467"/>
          <a:ext cx="12192000" cy="6123663"/>
        </p:xfrm>
        <a:graphic>
          <a:graphicData uri="http://schemas.openxmlformats.org/drawingml/2006/table">
            <a:tbl>
              <a:tblPr firstRow="1" bandRow="1">
                <a:tableStyleId>{5C22544A-7EE6-4342-B048-85BDC9FD1C3A}</a:tableStyleId>
              </a:tblPr>
              <a:tblGrid>
                <a:gridCol w="1428750">
                  <a:extLst>
                    <a:ext uri="{9D8B030D-6E8A-4147-A177-3AD203B41FA5}">
                      <a16:colId xmlns:a16="http://schemas.microsoft.com/office/drawing/2014/main" val="396298574"/>
                    </a:ext>
                  </a:extLst>
                </a:gridCol>
                <a:gridCol w="4931041">
                  <a:extLst>
                    <a:ext uri="{9D8B030D-6E8A-4147-A177-3AD203B41FA5}">
                      <a16:colId xmlns:a16="http://schemas.microsoft.com/office/drawing/2014/main" val="3201776446"/>
                    </a:ext>
                  </a:extLst>
                </a:gridCol>
                <a:gridCol w="5832209">
                  <a:extLst>
                    <a:ext uri="{9D8B030D-6E8A-4147-A177-3AD203B41FA5}">
                      <a16:colId xmlns:a16="http://schemas.microsoft.com/office/drawing/2014/main" val="2734775456"/>
                    </a:ext>
                  </a:extLst>
                </a:gridCol>
              </a:tblGrid>
              <a:tr h="400038">
                <a:tc>
                  <a:txBody>
                    <a:bodyPr/>
                    <a:lstStyle/>
                    <a:p>
                      <a:endParaRPr lang="en-GB" dirty="0"/>
                    </a:p>
                  </a:txBody>
                  <a:tcPr/>
                </a:tc>
                <a:tc>
                  <a:txBody>
                    <a:bodyPr/>
                    <a:lstStyle/>
                    <a:p>
                      <a:r>
                        <a:rPr lang="pl-PL" sz="2000" dirty="0"/>
                        <a:t>GENERAL PROGNOSIS</a:t>
                      </a:r>
                      <a:endParaRPr lang="en-GB" sz="2000" dirty="0"/>
                    </a:p>
                  </a:txBody>
                  <a:tcPr/>
                </a:tc>
                <a:tc>
                  <a:txBody>
                    <a:bodyPr/>
                    <a:lstStyle/>
                    <a:p>
                      <a:r>
                        <a:rPr lang="pl-PL" sz="2000" dirty="0"/>
                        <a:t>DETAILED FORECAST FOR OCCUPATIONAL GROUPS</a:t>
                      </a:r>
                      <a:endParaRPr lang="en-GB" sz="2000" dirty="0"/>
                    </a:p>
                  </a:txBody>
                  <a:tcPr/>
                </a:tc>
                <a:extLst>
                  <a:ext uri="{0D108BD9-81ED-4DB2-BD59-A6C34878D82A}">
                    <a16:rowId xmlns:a16="http://schemas.microsoft.com/office/drawing/2014/main" val="4180885362"/>
                  </a:ext>
                </a:extLst>
              </a:tr>
              <a:tr h="17540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dk1"/>
                          </a:solidFill>
                          <a:effectLst/>
                          <a:latin typeface="+mn-lt"/>
                          <a:ea typeface="+mn-ea"/>
                          <a:cs typeface="+mn-cs"/>
                        </a:rPr>
                        <a:t>Selected changes in supply chains in the logistics </a:t>
                      </a:r>
                      <a:endParaRPr lang="pl-PL" sz="1800" kern="1200" dirty="0">
                        <a:solidFill>
                          <a:schemeClr val="dk1"/>
                        </a:solidFill>
                        <a:effectLst/>
                        <a:latin typeface="+mn-lt"/>
                        <a:ea typeface="+mn-ea"/>
                        <a:cs typeface="+mn-cs"/>
                      </a:endParaRPr>
                    </a:p>
                    <a:p>
                      <a:endParaRPr lang="en-GB" sz="1800" dirty="0"/>
                    </a:p>
                  </a:txBody>
                  <a:tcPr/>
                </a:tc>
                <a:tc>
                  <a:txBody>
                    <a:bodyPr/>
                    <a:lstStyle/>
                    <a:p>
                      <a:pPr marL="228600" indent="-228600" algn="l">
                        <a:lnSpc>
                          <a:spcPct val="100000"/>
                        </a:lnSpc>
                        <a:spcAft>
                          <a:spcPts val="0"/>
                        </a:spcAft>
                        <a:buFontTx/>
                        <a:buAutoNum type="alphaLcParenR"/>
                      </a:pPr>
                      <a:r>
                        <a:rPr lang="pl-PL" sz="1800" kern="1200" dirty="0">
                          <a:solidFill>
                            <a:schemeClr val="dk1"/>
                          </a:solidFill>
                          <a:effectLst/>
                          <a:latin typeface="+mn-lt"/>
                          <a:ea typeface="+mn-ea"/>
                          <a:cs typeface="+mn-cs"/>
                        </a:rPr>
                        <a:t>D</a:t>
                      </a:r>
                      <a:r>
                        <a:rPr lang="en-US" sz="1800" kern="1200" dirty="0" err="1">
                          <a:solidFill>
                            <a:schemeClr val="dk1"/>
                          </a:solidFill>
                          <a:effectLst/>
                          <a:latin typeface="+mn-lt"/>
                          <a:ea typeface="+mn-ea"/>
                          <a:cs typeface="+mn-cs"/>
                        </a:rPr>
                        <a:t>isrupted</a:t>
                      </a:r>
                      <a:r>
                        <a:rPr lang="en-US" sz="1800" kern="1200" dirty="0">
                          <a:solidFill>
                            <a:schemeClr val="dk1"/>
                          </a:solidFill>
                          <a:effectLst/>
                          <a:latin typeface="+mn-lt"/>
                          <a:ea typeface="+mn-ea"/>
                          <a:cs typeface="+mn-cs"/>
                        </a:rPr>
                        <a:t> </a:t>
                      </a:r>
                      <a:r>
                        <a:rPr lang="pl-PL" sz="1800" kern="1200" dirty="0">
                          <a:solidFill>
                            <a:schemeClr val="dk1"/>
                          </a:solidFill>
                          <a:effectLst/>
                          <a:latin typeface="+mn-lt"/>
                          <a:ea typeface="+mn-ea"/>
                          <a:cs typeface="+mn-cs"/>
                        </a:rPr>
                        <a:t>food</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supply</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chains</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due</a:t>
                      </a:r>
                      <a:r>
                        <a:rPr lang="pl-PL"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to insufficient safety measures and protective gear provided (</a:t>
                      </a:r>
                      <a:r>
                        <a:rPr lang="en-US" sz="1800" kern="1200" dirty="0" err="1">
                          <a:solidFill>
                            <a:schemeClr val="dk1"/>
                          </a:solidFill>
                          <a:effectLst/>
                          <a:latin typeface="+mn-lt"/>
                          <a:ea typeface="+mn-ea"/>
                          <a:cs typeface="+mn-cs"/>
                        </a:rPr>
                        <a:t>Aday</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Aday</a:t>
                      </a:r>
                      <a:r>
                        <a:rPr lang="en-US" sz="1800" kern="1200" dirty="0">
                          <a:solidFill>
                            <a:schemeClr val="dk1"/>
                          </a:solidFill>
                          <a:effectLst/>
                          <a:latin typeface="+mn-lt"/>
                          <a:ea typeface="+mn-ea"/>
                          <a:cs typeface="+mn-cs"/>
                        </a:rPr>
                        <a:t> 2020; Barman et al. 2021)</a:t>
                      </a:r>
                      <a:r>
                        <a:rPr lang="pl-PL" sz="1800" kern="1200" dirty="0">
                          <a:solidFill>
                            <a:schemeClr val="dk1"/>
                          </a:solidFill>
                          <a:effectLst/>
                          <a:latin typeface="+mn-lt"/>
                          <a:ea typeface="+mn-ea"/>
                          <a:cs typeface="+mn-cs"/>
                        </a:rPr>
                        <a:t>.</a:t>
                      </a:r>
                    </a:p>
                    <a:p>
                      <a:pPr marL="228600" indent="-228600" algn="l">
                        <a:lnSpc>
                          <a:spcPct val="100000"/>
                        </a:lnSpc>
                        <a:spcAft>
                          <a:spcPts val="0"/>
                        </a:spcAft>
                        <a:buFontTx/>
                        <a:buAutoNum type="alphaLcParenR"/>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R</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econfiguration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of global value chains as well as technology and further e-commerce expansion (International Finance Corporation 2020). </a:t>
                      </a:r>
                      <a:endParaRPr lang="en-GB" sz="1800" dirty="0"/>
                    </a:p>
                  </a:txBody>
                  <a:tcPr/>
                </a:tc>
                <a:tc>
                  <a:txBody>
                    <a:bodyPr/>
                    <a:lstStyle/>
                    <a:p>
                      <a:pPr marL="0" indent="0">
                        <a:lnSpc>
                          <a:spcPct val="100000"/>
                        </a:lnSpc>
                        <a:spcAft>
                          <a:spcPts val="0"/>
                        </a:spcAft>
                        <a:buFont typeface="+mj-lt"/>
                        <a:buNone/>
                      </a:pPr>
                      <a:r>
                        <a:rPr lang="pl-PL" sz="1800" dirty="0"/>
                        <a:t>T</a:t>
                      </a:r>
                      <a:r>
                        <a:rPr lang="en-US" sz="1800" dirty="0"/>
                        <a:t>he pandemic will influence on decrease of volume of international commerce, its regionalization, and rise of protectionism of states, as well as diversification of supply chains, in Poland and elsewhere (</a:t>
                      </a:r>
                      <a:r>
                        <a:rPr lang="en-US" sz="1800" dirty="0" err="1"/>
                        <a:t>Polski</a:t>
                      </a:r>
                      <a:r>
                        <a:rPr lang="en-US" sz="1800" dirty="0"/>
                        <a:t> </a:t>
                      </a:r>
                      <a:r>
                        <a:rPr lang="en-US" sz="1800" dirty="0" err="1"/>
                        <a:t>Instytut</a:t>
                      </a:r>
                      <a:r>
                        <a:rPr lang="en-US" sz="1800" dirty="0"/>
                        <a:t> </a:t>
                      </a:r>
                      <a:r>
                        <a:rPr lang="en-US" sz="1800" dirty="0" err="1"/>
                        <a:t>Ekonomiczny</a:t>
                      </a:r>
                      <a:r>
                        <a:rPr lang="en-US" sz="1800" dirty="0"/>
                        <a:t> 2020).</a:t>
                      </a:r>
                      <a:endParaRPr lang="en-GB" sz="1800" dirty="0"/>
                    </a:p>
                  </a:txBody>
                  <a:tcPr/>
                </a:tc>
                <a:extLst>
                  <a:ext uri="{0D108BD9-81ED-4DB2-BD59-A6C34878D82A}">
                    <a16:rowId xmlns:a16="http://schemas.microsoft.com/office/drawing/2014/main" val="2806979521"/>
                  </a:ext>
                </a:extLst>
              </a:tr>
              <a:tr h="39696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dk1"/>
                          </a:solidFill>
                          <a:effectLst/>
                          <a:latin typeface="+mn-lt"/>
                          <a:ea typeface="+mn-ea"/>
                          <a:cs typeface="+mn-cs"/>
                        </a:rPr>
                        <a:t>Selected changes in job quality</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work</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organization</a:t>
                      </a:r>
                      <a:r>
                        <a:rPr lang="en-US" sz="1800" b="1" i="1" kern="1200" dirty="0">
                          <a:solidFill>
                            <a:schemeClr val="dk1"/>
                          </a:solidFill>
                          <a:effectLst/>
                          <a:latin typeface="+mn-lt"/>
                          <a:ea typeface="+mn-ea"/>
                          <a:cs typeface="+mn-cs"/>
                        </a:rPr>
                        <a:t> in logistics </a:t>
                      </a:r>
                      <a:endParaRPr lang="pl-PL" sz="1800" kern="1200" dirty="0">
                        <a:solidFill>
                          <a:schemeClr val="dk1"/>
                        </a:solidFill>
                        <a:effectLst/>
                        <a:latin typeface="+mn-lt"/>
                        <a:ea typeface="+mn-ea"/>
                        <a:cs typeface="+mn-cs"/>
                      </a:endParaRPr>
                    </a:p>
                    <a:p>
                      <a:endParaRPr lang="en-GB" sz="1800" dirty="0"/>
                    </a:p>
                  </a:txBody>
                  <a:tcPr/>
                </a:tc>
                <a:tc>
                  <a:txBody>
                    <a:bodyPr/>
                    <a:lstStyle/>
                    <a:p>
                      <a:pPr marL="228600" lvl="0" indent="-228600">
                        <a:lnSpc>
                          <a:spcPct val="100000"/>
                        </a:lnSpc>
                        <a:spcAft>
                          <a:spcPts val="0"/>
                        </a:spcAft>
                        <a:buFont typeface="Calibri" panose="020F0502020204030204" pitchFamily="34" charset="0"/>
                        <a:buAutoNum type="alphaLcParenR"/>
                      </a:pPr>
                      <a:r>
                        <a:rPr lang="pl-PL" sz="1800" dirty="0" err="1">
                          <a:effectLst/>
                          <a:latin typeface="Calibri" panose="020F0502020204030204" pitchFamily="34" charset="0"/>
                          <a:ea typeface="Times New Roman" panose="02020603050405020304" pitchFamily="18" charset="0"/>
                          <a:cs typeface="Times New Roman" panose="02020603050405020304" pitchFamily="18" charset="0"/>
                        </a:rPr>
                        <a:t>Potential</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cs typeface="Times New Roman" panose="02020603050405020304" pitchFamily="18" charset="0"/>
                        </a:rPr>
                        <a:t>disruption</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 of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supply chains in long-haul truck industry (Lemke,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Apostolopoulos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2020)</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228600" lvl="0" indent="-228600">
                        <a:lnSpc>
                          <a:spcPct val="100000"/>
                        </a:lnSpc>
                        <a:spcAft>
                          <a:spcPts val="0"/>
                        </a:spcAft>
                        <a:buFont typeface="Calibri" panose="020F0502020204030204" pitchFamily="34" charset="0"/>
                        <a:buAutoNum type="alphaLcParenR"/>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T</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emporary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increase of demand of parcel delivery courier services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Dones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Young 2020); increase</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in online shopping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(McKinsey 2020)</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lvl="0" indent="-228600">
                        <a:lnSpc>
                          <a:spcPct val="100000"/>
                        </a:lnSpc>
                        <a:spcAft>
                          <a:spcPts val="0"/>
                        </a:spcAft>
                        <a:buFont typeface="Calibri" panose="020F0502020204030204" pitchFamily="34" charset="0"/>
                        <a:buAutoNum type="alphaLcParenR"/>
                      </a:pPr>
                      <a:r>
                        <a:rPr lang="pl-PL" sz="1800" kern="1200" dirty="0">
                          <a:solidFill>
                            <a:schemeClr val="dk1"/>
                          </a:solidFill>
                          <a:effectLst/>
                          <a:latin typeface="+mn-lt"/>
                          <a:ea typeface="+mn-ea"/>
                          <a:cs typeface="+mn-cs"/>
                        </a:rPr>
                        <a:t>I</a:t>
                      </a:r>
                      <a:r>
                        <a:rPr lang="en-US" sz="1800" kern="1200" dirty="0" err="1">
                          <a:solidFill>
                            <a:schemeClr val="dk1"/>
                          </a:solidFill>
                          <a:effectLst/>
                          <a:latin typeface="+mn-lt"/>
                          <a:ea typeface="+mn-ea"/>
                          <a:cs typeface="+mn-cs"/>
                        </a:rPr>
                        <a:t>mplementation</a:t>
                      </a:r>
                      <a:r>
                        <a:rPr lang="en-US" sz="1800" kern="1200" dirty="0">
                          <a:solidFill>
                            <a:schemeClr val="dk1"/>
                          </a:solidFill>
                          <a:effectLst/>
                          <a:latin typeface="+mn-lt"/>
                          <a:ea typeface="+mn-ea"/>
                          <a:cs typeface="+mn-cs"/>
                        </a:rPr>
                        <a:t> of drones (as a complementary ‘workforce’ to workers) for upgrading parcel delivery fleet during and after the pandemic (</a:t>
                      </a:r>
                      <a:r>
                        <a:rPr lang="en-US" sz="1800" kern="1200" dirty="0" err="1">
                          <a:solidFill>
                            <a:schemeClr val="dk1"/>
                          </a:solidFill>
                          <a:effectLst/>
                          <a:latin typeface="+mn-lt"/>
                          <a:ea typeface="+mn-ea"/>
                          <a:cs typeface="+mn-cs"/>
                        </a:rPr>
                        <a:t>Patchou</a:t>
                      </a:r>
                      <a:r>
                        <a:rPr lang="en-US" sz="1800" kern="1200" dirty="0">
                          <a:solidFill>
                            <a:schemeClr val="dk1"/>
                          </a:solidFill>
                          <a:effectLst/>
                          <a:latin typeface="+mn-lt"/>
                          <a:ea typeface="+mn-ea"/>
                          <a:cs typeface="+mn-cs"/>
                        </a:rPr>
                        <a:t> et al. 2021; Singh et al. 2021)</a:t>
                      </a:r>
                      <a:r>
                        <a:rPr lang="pl-PL" sz="1800" kern="1200" dirty="0">
                          <a:solidFill>
                            <a:schemeClr val="dk1"/>
                          </a:solidFill>
                          <a:effectLst/>
                          <a:latin typeface="+mn-lt"/>
                          <a:ea typeface="+mn-ea"/>
                          <a:cs typeface="+mn-cs"/>
                        </a:rPr>
                        <a:t>.</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0"/>
                        </a:spcAft>
                      </a:pPr>
                      <a:endParaRPr lang="en-GB" sz="1800" dirty="0"/>
                    </a:p>
                  </a:txBody>
                  <a:tcPr/>
                </a:tc>
                <a:tc>
                  <a:txBody>
                    <a:bodyPr/>
                    <a:lstStyle/>
                    <a:p>
                      <a:pPr marL="228600" lvl="0" indent="-228600">
                        <a:lnSpc>
                          <a:spcPct val="100000"/>
                        </a:lnSpc>
                        <a:spcAft>
                          <a:spcPts val="0"/>
                        </a:spcAft>
                        <a:buFont typeface="Calibri" panose="020F0502020204030204" pitchFamily="34" charset="0"/>
                        <a:buAutoNum type="alphaLcParen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Covid-19 pandemic accelerates already existing vast inequalities in the</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sector, e.g. regarding digital skills of workers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(Burgess, Connell 2020; CASE 2021; Susskind 2020)</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228600" lvl="0" indent="-228600">
                        <a:lnSpc>
                          <a:spcPct val="100000"/>
                        </a:lnSpc>
                        <a:spcAft>
                          <a:spcPts val="0"/>
                        </a:spcAft>
                        <a:buFont typeface="Calibri" panose="020F0502020204030204" pitchFamily="34" charset="0"/>
                        <a:buAutoNum type="alphaLcParenR"/>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F</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urther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precarisation of working conditions characterized by</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work intensification, drop in remuneration and deterioration of contractual conditions (Muszyński et al. 2021)</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lvl="0" indent="-228600">
                        <a:lnSpc>
                          <a:spcPct val="100000"/>
                        </a:lnSpc>
                        <a:spcAft>
                          <a:spcPts val="0"/>
                        </a:spcAft>
                        <a:buFont typeface="Calibri" panose="020F0502020204030204" pitchFamily="34" charset="0"/>
                        <a:buAutoNum type="alphaLcParenR"/>
                      </a:pPr>
                      <a:r>
                        <a:rPr lang="pl-PL"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P</a:t>
                      </a:r>
                      <a:r>
                        <a:rPr lang="en-US" sz="1800" kern="1200" dirty="0" err="1">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recarious</a:t>
                      </a:r>
                      <a:r>
                        <a:rPr lang="en-US"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 stability characterized by an increase in working hours; fear and anxiety, intensified emotional labour and bodily disintegration of workers (</a:t>
                      </a:r>
                      <a:r>
                        <a:rPr lang="en-US" sz="1800" kern="1200" dirty="0" err="1">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Loustaunau</a:t>
                      </a:r>
                      <a:r>
                        <a:rPr lang="en-US"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 et al. 2021).</a:t>
                      </a:r>
                      <a:endParaRPr lang="pl-PL"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8600" lvl="0" indent="-228600">
                        <a:lnSpc>
                          <a:spcPct val="100000"/>
                        </a:lnSpc>
                        <a:spcAft>
                          <a:spcPts val="0"/>
                        </a:spcAft>
                        <a:buFont typeface="Calibri" panose="020F0502020204030204" pitchFamily="34" charset="0"/>
                        <a:buAutoNum type="alphaLcParenR"/>
                      </a:pPr>
                      <a:r>
                        <a:rPr lang="en-US" sz="1800" kern="1200" dirty="0">
                          <a:solidFill>
                            <a:schemeClr val="dk1"/>
                          </a:solidFill>
                          <a:effectLst/>
                          <a:latin typeface="+mn-lt"/>
                          <a:ea typeface="+mn-ea"/>
                          <a:cs typeface="+mn-cs"/>
                        </a:rPr>
                        <a:t>An increase in labour unrest cases in the</a:t>
                      </a:r>
                      <a:r>
                        <a:rPr lang="en-US" sz="1800" kern="1200" baseline="0" dirty="0">
                          <a:solidFill>
                            <a:schemeClr val="dk1"/>
                          </a:solidFill>
                          <a:effectLst/>
                          <a:latin typeface="+mn-lt"/>
                          <a:ea typeface="+mn-ea"/>
                          <a:cs typeface="+mn-cs"/>
                        </a:rPr>
                        <a:t> case of gig workers in some countries </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Trappmann</a:t>
                      </a:r>
                      <a:r>
                        <a:rPr lang="en-US" sz="1800" kern="1200" dirty="0">
                          <a:solidFill>
                            <a:schemeClr val="dk1"/>
                          </a:solidFill>
                          <a:effectLst/>
                          <a:latin typeface="+mn-lt"/>
                          <a:ea typeface="+mn-ea"/>
                          <a:cs typeface="+mn-cs"/>
                        </a:rPr>
                        <a:t> et al. 2020).</a:t>
                      </a:r>
                      <a:endParaRPr lang="en-GB" sz="1800" dirty="0"/>
                    </a:p>
                  </a:txBody>
                  <a:tcPr/>
                </a:tc>
                <a:extLst>
                  <a:ext uri="{0D108BD9-81ED-4DB2-BD59-A6C34878D82A}">
                    <a16:rowId xmlns:a16="http://schemas.microsoft.com/office/drawing/2014/main" val="3222391758"/>
                  </a:ext>
                </a:extLst>
              </a:tr>
            </a:tbl>
          </a:graphicData>
        </a:graphic>
      </p:graphicFrame>
      <p:sp>
        <p:nvSpPr>
          <p:cNvPr id="6" name="Tytuł 1">
            <a:extLst>
              <a:ext uri="{FF2B5EF4-FFF2-40B4-BE49-F238E27FC236}">
                <a16:creationId xmlns:a16="http://schemas.microsoft.com/office/drawing/2014/main" id="{A0D1366E-D2A5-443F-A6B8-9F0E22487638}"/>
              </a:ext>
            </a:extLst>
          </p:cNvPr>
          <p:cNvSpPr txBox="1">
            <a:spLocks/>
          </p:cNvSpPr>
          <p:nvPr/>
        </p:nvSpPr>
        <p:spPr>
          <a:xfrm>
            <a:off x="318052" y="118694"/>
            <a:ext cx="10058400" cy="625773"/>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pPr>
            <a:r>
              <a:rPr lang="pl-PL" sz="3600" b="1" dirty="0">
                <a:latin typeface="+mn-lt"/>
                <a:ea typeface="Calibri" panose="020F0502020204030204" pitchFamily="34" charset="0"/>
                <a:cs typeface="Times New Roman" panose="02020603050405020304" pitchFamily="18" charset="0"/>
              </a:rPr>
              <a:t>POST-PANDEMIC PROGONOSIS?</a:t>
            </a:r>
            <a:endParaRPr lang="en-GB" sz="3600" b="1" dirty="0">
              <a:latin typeface="+mn-lt"/>
            </a:endParaRPr>
          </a:p>
        </p:txBody>
      </p:sp>
    </p:spTree>
    <p:extLst>
      <p:ext uri="{BB962C8B-B14F-4D97-AF65-F5344CB8AC3E}">
        <p14:creationId xmlns:p14="http://schemas.microsoft.com/office/powerpoint/2010/main" val="1607019259"/>
      </p:ext>
    </p:extLst>
  </p:cSld>
  <p:clrMapOvr>
    <a:masterClrMapping/>
  </p:clrMapOvr>
</p:sld>
</file>

<file path=ppt/theme/theme1.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638</TotalTime>
  <Words>2042</Words>
  <Application>Microsoft Office PowerPoint</Application>
  <PresentationFormat>Panoramiczny</PresentationFormat>
  <Paragraphs>84</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Calibri</vt:lpstr>
      <vt:lpstr>Calibri Light</vt:lpstr>
      <vt:lpstr>Retrospekcja</vt:lpstr>
      <vt:lpstr>Job quality of workers in the logistics sector in the context of Covid-19 pandemic crisis in Poland</vt:lpstr>
      <vt:lpstr>INTRODUCTION</vt:lpstr>
      <vt:lpstr>JOB QUALITY DIMENSIONS</vt:lpstr>
      <vt:lpstr>LOGISTIC SECTOR IN POLAND</vt:lpstr>
      <vt:lpstr>Methodology</vt:lpstr>
      <vt:lpstr>LITERATURE REVIEW FINDINGS (I)</vt:lpstr>
      <vt:lpstr>LOGISTICS CENTRES EMPLOYEES / WAREHOUSE WORKERS</vt:lpstr>
      <vt:lpstr>COURIERS EMPLOYED BY DELIVERY COMPANIES / PARCEL-DELIVERY COURIERS</vt:lpstr>
      <vt:lpstr>Prezentacja programu PowerPoint</vt:lpstr>
      <vt:lpstr>MAKING GLOBAL NOISE: THE STRATEGIES OF AMAZON WORKERS</vt:lpstr>
      <vt:lpstr>CONCLUSIONS / POINTS FOR FURTHER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experience and job quality of workers in the logistics sector within the context of Covid-19 pandemic in Poland. Initial findings of literature review*</dc:title>
  <dc:creator>Szymon Pilch</dc:creator>
  <cp:lastModifiedBy>Szymon Pilch</cp:lastModifiedBy>
  <cp:revision>16</cp:revision>
  <dcterms:created xsi:type="dcterms:W3CDTF">2021-05-05T14:27:22Z</dcterms:created>
  <dcterms:modified xsi:type="dcterms:W3CDTF">2021-08-19T07:08:12Z</dcterms:modified>
</cp:coreProperties>
</file>