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0"/>
  </p:notesMasterIdLst>
  <p:sldIdLst>
    <p:sldId id="256" r:id="rId3"/>
    <p:sldId id="258" r:id="rId4"/>
    <p:sldId id="257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856B0-158B-4D6F-A1F5-F4A0B22F951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180CD-3A22-4C72-B5C8-0B89AB5E59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11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7924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237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5420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52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4145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910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A33911-6679-4A64-89EB-E9B176CE3CB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979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BD0BD4-91A1-4728-B0D0-99FC2214BB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BA09DA-2A67-4C8F-AD44-17038D423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D21B503-DF32-49E4-AFE2-BC489A4EF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42D5B7C-58A0-4D43-8900-5F07980E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07C12B-3C81-455D-B8EB-A55CAA37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49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4EDE22-FA3C-4F28-81BB-81F5BAD20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E363A9-7260-4C87-90BD-EA1F1E67D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D74D86-53AB-417A-B339-0B3E924B2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F55D41B-98F9-44B5-8FF8-785B039B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95BA2D-18C4-4E3D-8A80-6E0C0A62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9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56B3193-F5CA-4F43-BF0A-74E59773D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2C7C96F-4647-4D21-A4E8-188662F3A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3A1B429-79A8-4E8B-8708-8A54A2022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3C3ACC-83E9-48D6-800D-542E9C65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8FE665-6A8C-4C97-A9E0-730DCD78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370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71E11B-F66A-4DD3-A675-0C6D66096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E0CC1-2F9E-4631-803A-C5EED131C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2D2EABB-5350-4469-96B6-A538C79E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B1E0F-031E-46B9-A9A2-6B8D211D7BC1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40A6CE-1424-4F5E-ABEB-B0B7DBAF3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35F792B-BF31-4BB3-93AE-DBEA3816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701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892F6212-1E20-4D8E-ABB0-3C644C943D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07193"/>
            <a:ext cx="9585649" cy="4389690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08EBB34D-E653-4019-8C54-92E7B8A3130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837" y="138957"/>
            <a:ext cx="6705504" cy="1206991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203020F-B8C1-4AC1-A124-0DCB3BAD8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4743"/>
            <a:ext cx="8061649" cy="2387600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48AA7F-58C8-47E6-94BF-EF6255625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2366"/>
            <a:ext cx="8061649" cy="15945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C5C9A04D-8E8A-4CE5-A34E-4E97D8F6DF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7661" y="4907756"/>
            <a:ext cx="1580680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6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4F674A-F033-4947-A969-907AD7E6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DD3527-EC91-4F8B-978F-23AE1822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43BDC3-1861-4418-9599-A3E16150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2EF24C-D0E4-42E8-A9F2-78C181E11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9C103F3-79FB-4011-AB22-077B6619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3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750F2D-9A33-45E0-8ED1-A77BA75BD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A9EF54-E48C-4486-9471-AA96DB3CE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F7638DC-464A-4206-B953-6EF7249A7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59C8BA-D223-4578-8C13-6E1B15A1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544987C-8443-41FF-B2DC-49A579AD6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83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0C75F7-748B-47E6-8751-86DD5B967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F8282B-0D39-4131-B913-161F415B1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50AE5A6-7A61-44B5-83B3-6F694660A3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76118F0-F447-4256-B2B2-2D83BB9C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44FCB2C-3AD8-470A-820B-E81785500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49150D-A1E1-461A-95C1-7CDC4462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74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A9BC4-79E0-43B8-92FA-214FFDFBC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97C731-B0BF-45EA-9114-D328FA021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A3B7A89-9B0C-4BC7-87AA-E8EF9E03F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FA4B3CB-45E4-4E81-942F-C234CEDD0D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0013476-18B0-4037-AB41-BB006A0FB0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32B2957-E231-4ABD-8D50-9D541F465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B390F3-FC15-42A7-8FCE-53ADFE506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4025449-8E7D-40AE-BD68-297ED4F40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5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F9E608-F155-491D-A0AD-12B38EEEF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CF77832-5981-465C-8FFB-874AED381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FB81DB7-91C9-4643-9CA9-777E81D0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A806FF5-989B-4864-8923-B3ADD962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1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56D8D71-5666-4BF0-A594-42BDA756F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DB3672C-7099-4D96-AA5B-4FE14336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D441BF6-AC1E-4A57-9B91-F5FD4BC3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47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DD7D9A-2773-46C2-A42C-6044706DA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96815-0362-483B-A693-486893DD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B4F3A2E-8181-47A1-AA14-45122A071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FEA3DC2-8B0A-40F0-8EE4-19238452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B259AD-7B5F-4768-84C5-C3A2FE2AD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85BA71-018F-4CE1-A171-70A5CCCE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8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5CB5D6-561E-4398-B90A-3C0D33B74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421C74D-C50A-4AB4-92D2-63DB104DB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29D2C17-2573-4DCF-8D95-19448E4DC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D69C1B-8D1E-4B99-8CC2-D3870976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8657FE1-00FA-4CCE-A504-2E7C4E28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BEBD2FA-4FF5-444A-A53C-848A8931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70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8DBFD9B-D363-4FDF-A99F-E7AB4CB8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9F91C29-8D05-42C0-9F4A-DD4EB64F6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542E9F4-4855-4896-94EB-DFC2F43B2C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00211-C9AA-4B88-A350-46E2E5C49B48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DF9383-7549-42DB-8B12-7419F4F10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D2544E-DEC8-4828-97BF-5A9298EE5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177C-795C-4BA2-A22A-8CF2FDB3A6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1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1A58847-BD5F-40EE-A54C-AABE3E48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9AD98B-7555-4125-934D-B7B5D304E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394267-3788-4C92-83C4-1DDF0DD3E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B1E0F-031E-46B9-A9A2-6B8D211D7BC1}" type="datetimeFigureOut">
              <a:rPr lang="pl-PL" smtClean="0"/>
              <a:t>01.09.2021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8B9C5BA-7D06-4CD8-A2A2-2C51D52C3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3A3F16-9B6B-41D7-8CAF-54BD7D1F6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48CEA-1323-47E5-84DE-D85228CCEB9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723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B9AC367-EC5D-42F6-AD84-800C641E4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4743"/>
            <a:ext cx="7590184" cy="2339874"/>
          </a:xfrm>
        </p:spPr>
        <p:txBody>
          <a:bodyPr>
            <a:noAutofit/>
          </a:bodyPr>
          <a:lstStyle/>
          <a:p>
            <a:r>
              <a:rPr lang="en-GB" sz="4000" b="1" dirty="0"/>
              <a:t>Biographical experiences of Polish healthcare workers in the context of the marketization process</a:t>
            </a:r>
            <a:endParaRPr lang="pl-PL" sz="4000" b="1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36EBCDEF-DB20-4115-A5F1-62490B20A4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67809" y="4937862"/>
            <a:ext cx="5274141" cy="757260"/>
          </a:xfrm>
        </p:spPr>
        <p:txBody>
          <a:bodyPr/>
          <a:lstStyle/>
          <a:p>
            <a:r>
              <a:rPr lang="pl-PL" dirty="0"/>
              <a:t>Jacek Burski, </a:t>
            </a:r>
            <a:r>
              <a:rPr lang="pl-PL" dirty="0" err="1"/>
              <a:t>Faculty</a:t>
            </a:r>
            <a:r>
              <a:rPr lang="pl-PL" dirty="0"/>
              <a:t> of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Sciences</a:t>
            </a:r>
            <a:r>
              <a:rPr lang="pl-PL" dirty="0"/>
              <a:t>, University of Wrocław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872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Introduction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1147B0-4B14-461F-B68B-D3064109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07"/>
            <a:ext cx="5991809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Project NCN OPUS </a:t>
            </a:r>
            <a:r>
              <a:rPr lang="pl-PL" dirty="0"/>
              <a:t>13</a:t>
            </a:r>
            <a:r>
              <a:rPr lang="en-US" dirty="0"/>
              <a:t> </a:t>
            </a:r>
            <a:r>
              <a:rPr lang="en-GB" dirty="0"/>
              <a:t>“Experience of the process of Transformation in Poland. Sociological Comparative Analysis Based on Biographical Perspective,” financed by the NCN program OPUS V UMO2013/09 / B / HS6 / 03100), which was implemented in 2014-2017 by the Department of Sociology of Culture at the University of Lodz.</a:t>
            </a:r>
            <a:endParaRPr lang="pl-PL" dirty="0"/>
          </a:p>
          <a:p>
            <a:r>
              <a:rPr lang="pl-PL" dirty="0"/>
              <a:t>Focus on </a:t>
            </a:r>
            <a:r>
              <a:rPr lang="pl-PL" dirty="0" err="1"/>
              <a:t>biographical</a:t>
            </a:r>
            <a:r>
              <a:rPr lang="pl-PL" dirty="0"/>
              <a:t> </a:t>
            </a:r>
            <a:r>
              <a:rPr lang="pl-PL" dirty="0" err="1"/>
              <a:t>approach</a:t>
            </a:r>
            <a:r>
              <a:rPr lang="pl-PL" dirty="0"/>
              <a:t> </a:t>
            </a:r>
            <a:r>
              <a:rPr lang="pl-PL" dirty="0" err="1"/>
              <a:t>implemeted</a:t>
            </a:r>
            <a:r>
              <a:rPr lang="pl-PL" dirty="0"/>
              <a:t> in </a:t>
            </a:r>
            <a:r>
              <a:rPr lang="pl-PL" dirty="0" err="1"/>
              <a:t>exploring</a:t>
            </a:r>
            <a:r>
              <a:rPr lang="pl-PL" dirty="0"/>
              <a:t> </a:t>
            </a:r>
            <a:r>
              <a:rPr lang="pl-PL" dirty="0" err="1"/>
              <a:t>process</a:t>
            </a:r>
            <a:r>
              <a:rPr lang="pl-PL" dirty="0"/>
              <a:t> of </a:t>
            </a:r>
            <a:r>
              <a:rPr lang="pl-PL" dirty="0" err="1"/>
              <a:t>transformation</a:t>
            </a:r>
            <a:r>
              <a:rPr lang="pl-PL" dirty="0"/>
              <a:t> in Poland</a:t>
            </a:r>
          </a:p>
          <a:p>
            <a:r>
              <a:rPr lang="pl-PL" dirty="0" err="1"/>
              <a:t>Autobiographical</a:t>
            </a:r>
            <a:r>
              <a:rPr lang="pl-PL" dirty="0"/>
              <a:t> </a:t>
            </a:r>
            <a:r>
              <a:rPr lang="pl-PL" dirty="0" err="1"/>
              <a:t>narrative</a:t>
            </a:r>
            <a:r>
              <a:rPr lang="pl-PL" dirty="0"/>
              <a:t> interview </a:t>
            </a:r>
            <a:r>
              <a:rPr lang="pl-PL" dirty="0" err="1"/>
              <a:t>method</a:t>
            </a:r>
            <a:r>
              <a:rPr lang="pl-PL" dirty="0"/>
              <a:t> (</a:t>
            </a:r>
            <a:r>
              <a:rPr lang="pl-PL" dirty="0" err="1"/>
              <a:t>developed</a:t>
            </a:r>
            <a:r>
              <a:rPr lang="pl-PL" dirty="0"/>
              <a:t> by Fritz </a:t>
            </a:r>
            <a:r>
              <a:rPr lang="pl-PL" dirty="0" err="1"/>
              <a:t>Schütze</a:t>
            </a:r>
            <a:r>
              <a:rPr lang="pl-PL" dirty="0"/>
              <a:t>)</a:t>
            </a:r>
          </a:p>
          <a:p>
            <a:r>
              <a:rPr lang="pl-PL" dirty="0"/>
              <a:t>96 </a:t>
            </a:r>
            <a:r>
              <a:rPr lang="pl-PL" dirty="0" err="1"/>
              <a:t>interviews</a:t>
            </a:r>
            <a:r>
              <a:rPr lang="pl-PL" dirty="0"/>
              <a:t> </a:t>
            </a:r>
            <a:r>
              <a:rPr lang="pl-PL" dirty="0" err="1"/>
              <a:t>collected</a:t>
            </a:r>
            <a:r>
              <a:rPr lang="pl-PL" dirty="0"/>
              <a:t> with </a:t>
            </a:r>
            <a:r>
              <a:rPr lang="pl-PL" dirty="0" err="1"/>
              <a:t>different</a:t>
            </a:r>
            <a:r>
              <a:rPr lang="pl-PL" dirty="0"/>
              <a:t> </a:t>
            </a:r>
            <a:r>
              <a:rPr lang="pl-PL" dirty="0" err="1"/>
              <a:t>categories</a:t>
            </a:r>
            <a:r>
              <a:rPr lang="pl-PL" dirty="0"/>
              <a:t> of </a:t>
            </a:r>
            <a:r>
              <a:rPr lang="pl-PL" dirty="0" err="1"/>
              <a:t>Poles</a:t>
            </a:r>
            <a:r>
              <a:rPr lang="pl-PL" dirty="0"/>
              <a:t> </a:t>
            </a:r>
            <a:r>
              <a:rPr lang="pl-PL" dirty="0" err="1"/>
              <a:t>including</a:t>
            </a:r>
            <a:r>
              <a:rPr lang="pl-PL" dirty="0"/>
              <a:t> </a:t>
            </a:r>
            <a:r>
              <a:rPr lang="pl-PL" dirty="0" err="1"/>
              <a:t>healthcare</a:t>
            </a:r>
            <a:r>
              <a:rPr lang="pl-PL" dirty="0"/>
              <a:t> </a:t>
            </a:r>
            <a:r>
              <a:rPr lang="pl-PL" dirty="0" err="1"/>
              <a:t>workers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391E710-9ECC-4983-96D3-AAEACD26BD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944" y="1077684"/>
            <a:ext cx="3265856" cy="470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1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Introduction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1147B0-4B14-461F-B68B-D3064109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3517" cy="4351338"/>
          </a:xfrm>
        </p:spPr>
        <p:txBody>
          <a:bodyPr>
            <a:normAutofit/>
          </a:bodyPr>
          <a:lstStyle/>
          <a:p>
            <a:r>
              <a:rPr lang="en-US" dirty="0"/>
              <a:t>Project NCN OPUS 19 „COV-WORK: Socio-economic consciousness, work experiences and coping strategies of Poles in the context of the post-pandemic crisis”, funded by the National Science Centre in Poland, the NCN project number UMO-2020/37/B/HS6/00479</a:t>
            </a:r>
            <a:endParaRPr lang="pl-PL" dirty="0"/>
          </a:p>
          <a:p>
            <a:r>
              <a:rPr lang="en-GB" dirty="0"/>
              <a:t>Socio-economic</a:t>
            </a:r>
            <a:r>
              <a:rPr lang="pl-PL" dirty="0"/>
              <a:t> </a:t>
            </a:r>
            <a:r>
              <a:rPr lang="en-GB" dirty="0"/>
              <a:t>consequences</a:t>
            </a:r>
            <a:r>
              <a:rPr lang="pl-PL" dirty="0"/>
              <a:t> of COVID-19 </a:t>
            </a:r>
            <a:r>
              <a:rPr lang="pl-PL" dirty="0" err="1"/>
              <a:t>pandemic</a:t>
            </a:r>
            <a:r>
              <a:rPr lang="pl-PL" dirty="0"/>
              <a:t> on the </a:t>
            </a:r>
            <a:r>
              <a:rPr lang="pl-PL" dirty="0" err="1"/>
              <a:t>world</a:t>
            </a:r>
            <a:r>
              <a:rPr lang="pl-PL" dirty="0"/>
              <a:t> of </a:t>
            </a:r>
            <a:r>
              <a:rPr lang="pl-PL" dirty="0" err="1"/>
              <a:t>work</a:t>
            </a:r>
            <a:r>
              <a:rPr lang="pl-PL" dirty="0"/>
              <a:t> in Poland</a:t>
            </a:r>
          </a:p>
          <a:p>
            <a:r>
              <a:rPr lang="pl-PL" dirty="0" err="1"/>
              <a:t>Research</a:t>
            </a:r>
            <a:r>
              <a:rPr lang="pl-PL" dirty="0"/>
              <a:t> </a:t>
            </a:r>
            <a:r>
              <a:rPr lang="pl-PL" dirty="0" err="1"/>
              <a:t>focus</a:t>
            </a:r>
            <a:r>
              <a:rPr lang="pl-PL" dirty="0"/>
              <a:t> on </a:t>
            </a:r>
            <a:r>
              <a:rPr lang="pl-PL" dirty="0" err="1"/>
              <a:t>three</a:t>
            </a:r>
            <a:r>
              <a:rPr lang="pl-PL" dirty="0"/>
              <a:t> </a:t>
            </a:r>
            <a:r>
              <a:rPr lang="pl-PL" dirty="0" err="1"/>
              <a:t>sectors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Healthcare and </a:t>
            </a:r>
            <a:r>
              <a:rPr lang="pl-PL" dirty="0" err="1"/>
              <a:t>social</a:t>
            </a:r>
            <a:r>
              <a:rPr lang="pl-PL" dirty="0"/>
              <a:t> </a:t>
            </a:r>
            <a:r>
              <a:rPr lang="pl-PL" dirty="0" err="1"/>
              <a:t>care</a:t>
            </a:r>
            <a:r>
              <a:rPr lang="pl-PL" dirty="0"/>
              <a:t> (3 </a:t>
            </a:r>
            <a:r>
              <a:rPr lang="pl-PL" dirty="0" err="1"/>
              <a:t>cases</a:t>
            </a:r>
            <a:r>
              <a:rPr lang="pl-PL" dirty="0"/>
              <a:t> </a:t>
            </a:r>
            <a:r>
              <a:rPr lang="pl-PL" dirty="0" err="1"/>
              <a:t>already</a:t>
            </a:r>
            <a:r>
              <a:rPr lang="pl-PL" dirty="0"/>
              <a:t> </a:t>
            </a:r>
            <a:r>
              <a:rPr lang="pl-PL" dirty="0" err="1"/>
              <a:t>conducted</a:t>
            </a:r>
            <a:r>
              <a:rPr lang="pl-PL" dirty="0"/>
              <a:t>)</a:t>
            </a:r>
          </a:p>
          <a:p>
            <a:pPr lvl="1"/>
            <a:r>
              <a:rPr lang="pl-PL" dirty="0" err="1"/>
              <a:t>Education</a:t>
            </a:r>
            <a:endParaRPr lang="pl-PL" dirty="0"/>
          </a:p>
          <a:p>
            <a:pPr lvl="1"/>
            <a:r>
              <a:rPr lang="pl-PL" dirty="0"/>
              <a:t>Logistics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033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Process</a:t>
            </a:r>
            <a:r>
              <a:rPr lang="pl-PL" b="1" dirty="0"/>
              <a:t> of </a:t>
            </a:r>
            <a:r>
              <a:rPr lang="pl-PL" b="1" dirty="0" err="1"/>
              <a:t>Marketization</a:t>
            </a:r>
            <a:r>
              <a:rPr lang="pl-PL" b="1" dirty="0"/>
              <a:t> (1)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10AC799-B360-4F7A-8E9B-1EC3BC20F301}"/>
              </a:ext>
            </a:extLst>
          </p:cNvPr>
          <p:cNvSpPr txBox="1"/>
          <p:nvPr/>
        </p:nvSpPr>
        <p:spPr>
          <a:xfrm>
            <a:off x="770138" y="1478106"/>
            <a:ext cx="105156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Political and economical background: </a:t>
            </a:r>
            <a:endParaRPr lang="pl-PL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800" dirty="0"/>
              <a:t>The s</a:t>
            </a:r>
            <a:r>
              <a:rPr lang="en-GB" sz="2800" dirty="0" err="1"/>
              <a:t>hift</a:t>
            </a:r>
            <a:r>
              <a:rPr lang="en-GB" sz="2800" dirty="0"/>
              <a:t> after 1989</a:t>
            </a:r>
            <a:r>
              <a:rPr lang="pl-PL" sz="2800" dirty="0"/>
              <a:t> but the market </a:t>
            </a:r>
            <a:r>
              <a:rPr lang="pl-PL" sz="2800" dirty="0" err="1"/>
              <a:t>logic</a:t>
            </a:r>
            <a:r>
              <a:rPr lang="pl-PL" sz="2800" dirty="0"/>
              <a:t> was </a:t>
            </a:r>
            <a:r>
              <a:rPr lang="pl-PL" sz="2800" dirty="0" err="1"/>
              <a:t>present</a:t>
            </a:r>
            <a:r>
              <a:rPr lang="pl-PL" sz="2800" dirty="0"/>
              <a:t> </a:t>
            </a:r>
            <a:r>
              <a:rPr lang="pl-PL" sz="2800" dirty="0" err="1"/>
              <a:t>before</a:t>
            </a:r>
            <a:r>
              <a:rPr lang="pl-PL" sz="2800" dirty="0"/>
              <a:t> the </a:t>
            </a:r>
            <a:r>
              <a:rPr lang="pl-PL" sz="2800" dirty="0" err="1"/>
              <a:t>systemic</a:t>
            </a:r>
            <a:r>
              <a:rPr lang="pl-PL" sz="2800" dirty="0"/>
              <a:t> </a:t>
            </a:r>
            <a:r>
              <a:rPr lang="pl-PL" sz="2800" dirty="0" err="1"/>
              <a:t>change</a:t>
            </a:r>
            <a:r>
              <a:rPr lang="pl-PL" sz="2800" dirty="0"/>
              <a:t> (</a:t>
            </a:r>
            <a:r>
              <a:rPr lang="pl-PL" sz="2800" dirty="0" err="1"/>
              <a:t>never</a:t>
            </a:r>
            <a:r>
              <a:rPr lang="pl-PL" sz="2800" dirty="0"/>
              <a:t> </a:t>
            </a:r>
            <a:r>
              <a:rPr lang="pl-PL" sz="2800" dirty="0" err="1"/>
              <a:t>absent</a:t>
            </a:r>
            <a:r>
              <a:rPr lang="pl-PL" sz="2800" dirty="0"/>
              <a:t> to be fair)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800" dirty="0"/>
              <a:t>P</a:t>
            </a:r>
            <a:r>
              <a:rPr lang="en-GB" sz="2800" dirty="0" err="1"/>
              <a:t>rivatization</a:t>
            </a:r>
            <a:r>
              <a:rPr lang="en-GB" sz="2800" dirty="0"/>
              <a:t> process</a:t>
            </a:r>
            <a:r>
              <a:rPr lang="pl-PL" sz="2800" dirty="0"/>
              <a:t> </a:t>
            </a:r>
            <a:r>
              <a:rPr lang="pl-PL" sz="2800" dirty="0" err="1"/>
              <a:t>which</a:t>
            </a:r>
            <a:r>
              <a:rPr lang="pl-PL" sz="2800" dirty="0"/>
              <a:t> was one of </a:t>
            </a:r>
            <a:r>
              <a:rPr lang="pl-PL" sz="2800" dirty="0" err="1"/>
              <a:t>crucial</a:t>
            </a:r>
            <a:r>
              <a:rPr lang="pl-PL" sz="2800" dirty="0"/>
              <a:t> </a:t>
            </a:r>
            <a:r>
              <a:rPr lang="pl-PL" sz="2800" dirty="0" err="1"/>
              <a:t>mechanisms</a:t>
            </a:r>
            <a:r>
              <a:rPr lang="pl-PL" sz="2800" dirty="0"/>
              <a:t> of </a:t>
            </a:r>
            <a:r>
              <a:rPr lang="pl-PL" sz="2800" dirty="0" err="1"/>
              <a:t>establishing</a:t>
            </a:r>
            <a:r>
              <a:rPr lang="pl-PL" sz="2800" dirty="0"/>
              <a:t> the market </a:t>
            </a:r>
            <a:r>
              <a:rPr lang="pl-PL" sz="2800" dirty="0" err="1"/>
              <a:t>logic</a:t>
            </a:r>
            <a:r>
              <a:rPr lang="pl-PL" sz="2800" dirty="0"/>
              <a:t> in the </a:t>
            </a:r>
            <a:r>
              <a:rPr lang="pl-PL" sz="2800" dirty="0" err="1"/>
              <a:t>centre</a:t>
            </a:r>
            <a:r>
              <a:rPr lang="pl-PL" sz="2800" dirty="0"/>
              <a:t> of </a:t>
            </a:r>
            <a:r>
              <a:rPr lang="pl-PL" sz="2800" dirty="0" err="1"/>
              <a:t>new</a:t>
            </a:r>
            <a:r>
              <a:rPr lang="pl-PL" sz="2800" dirty="0"/>
              <a:t> </a:t>
            </a:r>
            <a:r>
              <a:rPr lang="pl-PL" sz="2800" dirty="0" err="1"/>
              <a:t>Polish</a:t>
            </a:r>
            <a:r>
              <a:rPr lang="pl-PL" sz="2800" dirty="0"/>
              <a:t> </a:t>
            </a:r>
            <a:r>
              <a:rPr lang="pl-PL" sz="2800" dirty="0" err="1"/>
              <a:t>economy</a:t>
            </a:r>
            <a:endParaRPr lang="pl-PL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marketization process is broader phenomenon related to the introduction of the market logic into various spheres (i.e. public sectors: healthcare, education, social insurance, etc.)</a:t>
            </a:r>
            <a:r>
              <a:rPr lang="pl-P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it’s not limited to political or economic aspects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24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Process</a:t>
            </a:r>
            <a:r>
              <a:rPr lang="pl-PL" b="1" dirty="0"/>
              <a:t> of </a:t>
            </a:r>
            <a:r>
              <a:rPr lang="pl-PL" b="1" dirty="0" err="1"/>
              <a:t>Marketization</a:t>
            </a:r>
            <a:r>
              <a:rPr lang="pl-PL" b="1" dirty="0"/>
              <a:t> (2)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10AC799-B360-4F7A-8E9B-1EC3BC20F301}"/>
              </a:ext>
            </a:extLst>
          </p:cNvPr>
          <p:cNvSpPr txBox="1"/>
          <p:nvPr/>
        </p:nvSpPr>
        <p:spPr>
          <a:xfrm>
            <a:off x="770137" y="1478106"/>
            <a:ext cx="1051559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40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Marketization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240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Polish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healthcare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system: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Law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changes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started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in the 90’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which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slowly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introduced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more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and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more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market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into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the system;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Arno Pro"/>
              </a:rPr>
              <a:t>Public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debates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on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economic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results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as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criterium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of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effective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or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non-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effective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healthcare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management;</a:t>
            </a:r>
            <a:endParaRPr lang="pl-PL" sz="2400" b="0" i="0" u="none" strike="noStrike" baseline="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Patients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transfer from public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sphere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to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private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: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no Pro"/>
              </a:rPr>
              <a:t>from 2015 to 2018, the number of people paying extra for </a:t>
            </a:r>
            <a:r>
              <a:rPr lang="pl-PL" sz="2400" b="0" i="0" u="none" strike="noStrike" baseline="0" dirty="0" err="1">
                <a:solidFill>
                  <a:srgbClr val="000000"/>
                </a:solidFill>
                <a:latin typeface="Arno Pro"/>
              </a:rPr>
              <a:t>private</a:t>
            </a:r>
            <a:r>
              <a:rPr lang="pl-PL" sz="24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Arno Pro"/>
              </a:rPr>
              <a:t>health insurance increased from 1.4 million to 2.6 million </a:t>
            </a:r>
            <a:endParaRPr lang="pl-PL" sz="2400" b="0" i="0" u="none" strike="noStrike" baseline="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dirty="0" err="1">
                <a:solidFill>
                  <a:srgbClr val="000000"/>
                </a:solidFill>
                <a:latin typeface="Arno Pro"/>
              </a:rPr>
              <a:t>Main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question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: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how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this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process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affected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healthcare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workers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400" b="1" dirty="0">
                <a:solidFill>
                  <a:srgbClr val="000000"/>
                </a:solidFill>
                <a:latin typeface="Arno Pro"/>
              </a:rPr>
              <a:t>The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thesis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: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ambivalences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of the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process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,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however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it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should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have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increased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trajectory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b="1" dirty="0" err="1">
                <a:solidFill>
                  <a:srgbClr val="000000"/>
                </a:solidFill>
                <a:latin typeface="Arno Pro"/>
              </a:rPr>
              <a:t>potentials</a:t>
            </a:r>
            <a:r>
              <a:rPr lang="pl-PL" sz="2400" b="1" dirty="0">
                <a:solidFill>
                  <a:srgbClr val="000000"/>
                </a:solidFill>
                <a:latin typeface="Arno Pro"/>
              </a:rPr>
              <a:t> (Waniek 2019) 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(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trajectory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is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one of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processual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strutures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pointed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by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Schütze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as dominant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rules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of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one’s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400" dirty="0" err="1">
                <a:solidFill>
                  <a:srgbClr val="000000"/>
                </a:solidFill>
                <a:latin typeface="Arno Pro"/>
              </a:rPr>
              <a:t>biography</a:t>
            </a:r>
            <a:r>
              <a:rPr lang="pl-PL" sz="2400" dirty="0">
                <a:solidFill>
                  <a:srgbClr val="000000"/>
                </a:solidFill>
                <a:latin typeface="Arno Pro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94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Empirical</a:t>
            </a:r>
            <a:r>
              <a:rPr lang="pl-PL" b="1" dirty="0"/>
              <a:t> </a:t>
            </a:r>
            <a:r>
              <a:rPr lang="pl-PL" b="1" dirty="0" err="1"/>
              <a:t>cases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1147B0-4B14-461F-B68B-D3064109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351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graphicFrame>
        <p:nvGraphicFramePr>
          <p:cNvPr id="5" name="Tabela 6">
            <a:extLst>
              <a:ext uri="{FF2B5EF4-FFF2-40B4-BE49-F238E27FC236}">
                <a16:creationId xmlns:a16="http://schemas.microsoft.com/office/drawing/2014/main" id="{2F76E6D2-2AFA-425D-82F0-7B11109B9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78805"/>
              </p:ext>
            </p:extLst>
          </p:nvPr>
        </p:nvGraphicFramePr>
        <p:xfrm>
          <a:off x="946327" y="1474931"/>
          <a:ext cx="10627260" cy="45152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13630">
                  <a:extLst>
                    <a:ext uri="{9D8B030D-6E8A-4147-A177-3AD203B41FA5}">
                      <a16:colId xmlns:a16="http://schemas.microsoft.com/office/drawing/2014/main" val="1547750589"/>
                    </a:ext>
                  </a:extLst>
                </a:gridCol>
                <a:gridCol w="5313630">
                  <a:extLst>
                    <a:ext uri="{9D8B030D-6E8A-4147-A177-3AD203B41FA5}">
                      <a16:colId xmlns:a16="http://schemas.microsoft.com/office/drawing/2014/main" val="1615654909"/>
                    </a:ext>
                  </a:extLst>
                </a:gridCol>
              </a:tblGrid>
              <a:tr h="991080">
                <a:tc>
                  <a:txBody>
                    <a:bodyPr/>
                    <a:lstStyle/>
                    <a:p>
                      <a:pPr algn="ctr"/>
                      <a:r>
                        <a:rPr lang="pl-PL" dirty="0" err="1"/>
                        <a:t>Before</a:t>
                      </a:r>
                      <a:r>
                        <a:rPr lang="pl-PL" dirty="0"/>
                        <a:t> the </a:t>
                      </a:r>
                      <a:r>
                        <a:rPr lang="pl-PL" dirty="0" err="1"/>
                        <a:t>pandemic</a:t>
                      </a:r>
                      <a:endParaRPr lang="pl-PL" dirty="0"/>
                    </a:p>
                    <a:p>
                      <a:pPr algn="ctr"/>
                      <a:r>
                        <a:rPr lang="pl-PL" dirty="0" err="1"/>
                        <a:t>Interviews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conducted</a:t>
                      </a:r>
                      <a:r>
                        <a:rPr lang="pl-PL" dirty="0"/>
                        <a:t> in 2014-2017; </a:t>
                      </a:r>
                      <a:r>
                        <a:rPr lang="pl-PL" dirty="0" err="1"/>
                        <a:t>already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analysed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err="1"/>
                        <a:t>During</a:t>
                      </a:r>
                      <a:r>
                        <a:rPr lang="pl-PL" dirty="0"/>
                        <a:t> the </a:t>
                      </a:r>
                      <a:r>
                        <a:rPr lang="pl-PL" dirty="0" err="1"/>
                        <a:t>pandemic</a:t>
                      </a:r>
                      <a:r>
                        <a:rPr lang="pl-PL" dirty="0"/>
                        <a:t> (COVWORK Project)</a:t>
                      </a:r>
                    </a:p>
                    <a:p>
                      <a:pPr algn="ctr"/>
                      <a:r>
                        <a:rPr lang="pl-PL" dirty="0" err="1"/>
                        <a:t>Interviews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conducted</a:t>
                      </a:r>
                      <a:r>
                        <a:rPr lang="pl-PL" dirty="0"/>
                        <a:t> in </a:t>
                      </a:r>
                      <a:r>
                        <a:rPr lang="pl-PL" dirty="0" err="1"/>
                        <a:t>last</a:t>
                      </a:r>
                      <a:r>
                        <a:rPr lang="pl-PL" dirty="0"/>
                        <a:t> 2 </a:t>
                      </a:r>
                      <a:r>
                        <a:rPr lang="pl-PL" dirty="0" err="1"/>
                        <a:t>months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preliminary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findings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8300"/>
                  </a:ext>
                </a:extLst>
              </a:tr>
              <a:tr h="1055277">
                <a:tc>
                  <a:txBody>
                    <a:bodyPr/>
                    <a:lstStyle/>
                    <a:p>
                      <a:r>
                        <a:rPr lang="pl-PL" dirty="0"/>
                        <a:t>Ada (1965) – </a:t>
                      </a:r>
                      <a:r>
                        <a:rPr lang="pl-PL" dirty="0" err="1"/>
                        <a:t>medical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technician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experience</a:t>
                      </a:r>
                      <a:r>
                        <a:rPr lang="pl-PL" dirty="0"/>
                        <a:t> of the </a:t>
                      </a:r>
                      <a:r>
                        <a:rPr lang="pl-PL" dirty="0" err="1"/>
                        <a:t>pretransformation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transformation</a:t>
                      </a:r>
                      <a:r>
                        <a:rPr lang="pl-PL" dirty="0"/>
                        <a:t> and „</a:t>
                      </a:r>
                      <a:r>
                        <a:rPr lang="pl-PL" dirty="0" err="1"/>
                        <a:t>posttransformation</a:t>
                      </a:r>
                      <a:r>
                        <a:rPr lang="pl-PL" dirty="0"/>
                        <a:t>” </a:t>
                      </a:r>
                      <a:r>
                        <a:rPr lang="pl-PL" dirty="0" err="1"/>
                        <a:t>institutional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change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Kuba (1975) – </a:t>
                      </a:r>
                      <a:r>
                        <a:rPr lang="pl-PL" dirty="0" err="1"/>
                        <a:t>head</a:t>
                      </a:r>
                      <a:r>
                        <a:rPr lang="pl-PL" dirty="0"/>
                        <a:t> of </a:t>
                      </a:r>
                      <a:r>
                        <a:rPr lang="pl-PL" dirty="0" err="1"/>
                        <a:t>hospital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ward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well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etsablished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position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however</a:t>
                      </a:r>
                      <a:r>
                        <a:rPr lang="pl-PL" dirty="0"/>
                        <a:t> „</a:t>
                      </a:r>
                      <a:r>
                        <a:rPr lang="pl-PL" dirty="0" err="1"/>
                        <a:t>trapped</a:t>
                      </a:r>
                      <a:r>
                        <a:rPr lang="pl-PL" dirty="0"/>
                        <a:t>” in </a:t>
                      </a:r>
                      <a:r>
                        <a:rPr lang="pl-PL" dirty="0" err="1"/>
                        <a:t>extensive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work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work</a:t>
                      </a:r>
                      <a:r>
                        <a:rPr lang="pl-PL" dirty="0"/>
                        <a:t> and life </a:t>
                      </a:r>
                      <a:r>
                        <a:rPr lang="pl-PL" dirty="0" err="1"/>
                        <a:t>balance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at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stake</a:t>
                      </a:r>
                      <a:r>
                        <a:rPr lang="pl-PL" dirty="0"/>
                        <a:t>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860358"/>
                  </a:ext>
                </a:extLst>
              </a:tr>
              <a:tr h="853697">
                <a:tc>
                  <a:txBody>
                    <a:bodyPr/>
                    <a:lstStyle/>
                    <a:p>
                      <a:r>
                        <a:rPr lang="pl-PL" dirty="0"/>
                        <a:t>Adam (1972) – </a:t>
                      </a:r>
                      <a:r>
                        <a:rPr lang="pl-PL" dirty="0" err="1"/>
                        <a:t>nurse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moved</a:t>
                      </a:r>
                      <a:r>
                        <a:rPr lang="pl-PL" dirty="0"/>
                        <a:t> from </a:t>
                      </a:r>
                      <a:r>
                        <a:rPr lang="pl-PL" dirty="0" err="1"/>
                        <a:t>classic</a:t>
                      </a:r>
                      <a:r>
                        <a:rPr lang="pl-PL" dirty="0"/>
                        <a:t> permanent </a:t>
                      </a:r>
                      <a:r>
                        <a:rPr lang="pl-PL" dirty="0" err="1"/>
                        <a:t>work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contract</a:t>
                      </a:r>
                      <a:r>
                        <a:rPr lang="pl-PL" dirty="0"/>
                        <a:t> to B2B 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Karol (1994) – </a:t>
                      </a:r>
                      <a:r>
                        <a:rPr lang="pl-PL" dirty="0" err="1"/>
                        <a:t>entering</a:t>
                      </a:r>
                      <a:r>
                        <a:rPr lang="pl-PL" dirty="0"/>
                        <a:t> the </a:t>
                      </a:r>
                      <a:r>
                        <a:rPr lang="pl-PL" dirty="0" err="1"/>
                        <a:t>healthcare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world</a:t>
                      </a:r>
                      <a:r>
                        <a:rPr lang="pl-PL" dirty="0"/>
                        <a:t>, </a:t>
                      </a:r>
                      <a:r>
                        <a:rPr lang="pl-PL" dirty="0" err="1"/>
                        <a:t>experiencing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harshly</a:t>
                      </a:r>
                      <a:r>
                        <a:rPr lang="pl-PL" dirty="0"/>
                        <a:t> the </a:t>
                      </a:r>
                      <a:r>
                        <a:rPr lang="pl-PL" dirty="0" err="1"/>
                        <a:t>pandemic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waves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especially</a:t>
                      </a:r>
                      <a:r>
                        <a:rPr lang="pl-PL" dirty="0"/>
                        <a:t> 3rd one)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110055"/>
                  </a:ext>
                </a:extLst>
              </a:tr>
              <a:tr h="853697">
                <a:tc>
                  <a:txBody>
                    <a:bodyPr/>
                    <a:lstStyle/>
                    <a:p>
                      <a:r>
                        <a:rPr lang="pl-PL" dirty="0"/>
                        <a:t>Dobrochna (1988) – </a:t>
                      </a:r>
                      <a:r>
                        <a:rPr lang="pl-PL" dirty="0" err="1"/>
                        <a:t>young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doctor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entering</a:t>
                      </a:r>
                      <a:r>
                        <a:rPr lang="pl-PL" dirty="0"/>
                        <a:t> the </a:t>
                      </a:r>
                      <a:r>
                        <a:rPr lang="pl-PL" dirty="0" err="1"/>
                        <a:t>healthcare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world</a:t>
                      </a:r>
                      <a:r>
                        <a:rPr lang="pl-PL" dirty="0"/>
                        <a:t> (</a:t>
                      </a:r>
                      <a:r>
                        <a:rPr lang="pl-PL" dirty="0" err="1"/>
                        <a:t>between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Weber’s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calling</a:t>
                      </a:r>
                      <a:r>
                        <a:rPr lang="pl-PL" dirty="0"/>
                        <a:t> and </a:t>
                      </a:r>
                      <a:r>
                        <a:rPr lang="pl-PL" dirty="0" err="1"/>
                        <a:t>profession</a:t>
                      </a:r>
                      <a:r>
                        <a:rPr lang="pl-PL" dirty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Paulina (1991) – </a:t>
                      </a:r>
                      <a:r>
                        <a:rPr lang="en-GB" noProof="0" dirty="0"/>
                        <a:t>still at the beginning of her career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849422"/>
                  </a:ext>
                </a:extLst>
              </a:tr>
              <a:tr h="597588">
                <a:tc>
                  <a:txBody>
                    <a:bodyPr/>
                    <a:lstStyle/>
                    <a:p>
                      <a:r>
                        <a:rPr lang="pl-PL" dirty="0"/>
                        <a:t>Hanna (1981) – </a:t>
                      </a:r>
                      <a:r>
                        <a:rPr lang="pl-PL" dirty="0" err="1"/>
                        <a:t>extensive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work</a:t>
                      </a:r>
                      <a:r>
                        <a:rPr lang="pl-PL" dirty="0"/>
                        <a:t> as </a:t>
                      </a:r>
                      <a:r>
                        <a:rPr lang="pl-PL" dirty="0" err="1"/>
                        <a:t>main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trajectory</a:t>
                      </a:r>
                      <a:r>
                        <a:rPr lang="pl-PL" dirty="0"/>
                        <a:t> </a:t>
                      </a:r>
                      <a:r>
                        <a:rPr lang="pl-PL" dirty="0" err="1"/>
                        <a:t>potential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8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856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>
            <a:extLst>
              <a:ext uri="{FF2B5EF4-FFF2-40B4-BE49-F238E27FC236}">
                <a16:creationId xmlns:a16="http://schemas.microsoft.com/office/drawing/2014/main" id="{AD5F1695-668F-489F-8C32-BF1DF82D79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373"/>
            <a:ext cx="12192000" cy="558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FFA44E4-1BC1-4F7E-8FBA-37086607B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Preliminary </a:t>
            </a:r>
            <a:r>
              <a:rPr lang="pl-PL" b="1" dirty="0" err="1"/>
              <a:t>Research</a:t>
            </a:r>
            <a:r>
              <a:rPr lang="pl-PL" b="1" dirty="0"/>
              <a:t> </a:t>
            </a:r>
            <a:r>
              <a:rPr lang="pl-PL" b="1" dirty="0" err="1"/>
              <a:t>Findings</a:t>
            </a: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1147B0-4B14-461F-B68B-D30641098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4351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907E806-DB04-4F1A-86B0-BD9DDE41BAF4}"/>
              </a:ext>
            </a:extLst>
          </p:cNvPr>
          <p:cNvSpPr txBox="1"/>
          <p:nvPr/>
        </p:nvSpPr>
        <p:spPr>
          <a:xfrm>
            <a:off x="922103" y="1473036"/>
            <a:ext cx="9639729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PREPANDEMIC: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Ambivalences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of the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marketization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process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Adam: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Higher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income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vs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weaker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position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in the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workplace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and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unsecured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future</a:t>
            </a:r>
            <a:endParaRPr lang="pl-PL" sz="200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Hanna: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Normalization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of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extensive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work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and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combining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working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in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private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and public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sector</a:t>
            </a:r>
            <a:endParaRPr lang="pl-PL" sz="200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Ada: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Weakening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of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her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position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in the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hospital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to the point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when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her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role was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outsorced</a:t>
            </a:r>
            <a:endParaRPr lang="pl-PL" sz="2000" dirty="0">
              <a:solidFill>
                <a:srgbClr val="000000"/>
              </a:solidFill>
              <a:latin typeface="Arno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PANDEMIC: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Institutional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crisis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vs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strenghtening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of public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sector</a:t>
            </a:r>
            <a:endParaRPr lang="pl-PL" sz="200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Karol: </a:t>
            </a:r>
            <a:r>
              <a:rPr lang="en-GB" sz="2000" dirty="0">
                <a:solidFill>
                  <a:srgbClr val="000000"/>
                </a:solidFill>
                <a:latin typeface="Arno Pro"/>
              </a:rPr>
              <a:t>entering a public service system weakened by market logic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leads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to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intensification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of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trajectory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potentials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work</a:t>
            </a:r>
            <a:endParaRPr lang="pl-PL" sz="200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COVID-19 as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important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factor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in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further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analysis</a:t>
            </a:r>
            <a:endParaRPr lang="pl-PL" sz="2000" b="0" i="0" u="none" strike="noStrike" baseline="0" dirty="0">
              <a:solidFill>
                <a:srgbClr val="000000"/>
              </a:solidFill>
              <a:latin typeface="Arno Pro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Potential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change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: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growing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importance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of public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healthcare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b="0" i="0" u="none" strike="noStrike" baseline="0" dirty="0" err="1">
                <a:solidFill>
                  <a:srgbClr val="000000"/>
                </a:solidFill>
                <a:latin typeface="Arno Pro"/>
              </a:rPr>
              <a:t>sector</a:t>
            </a:r>
            <a:r>
              <a:rPr lang="en-GB" sz="2000" b="0" i="0" u="none" strike="noStrike" baseline="0" dirty="0">
                <a:solidFill>
                  <a:srgbClr val="000000"/>
                </a:solidFill>
                <a:latin typeface="Arno Pro"/>
              </a:rPr>
              <a:t> </a:t>
            </a:r>
            <a:endParaRPr lang="pl-PL" sz="2000" b="0" i="0" u="none" strike="noStrike" baseline="0" dirty="0">
              <a:solidFill>
                <a:srgbClr val="000000"/>
              </a:solidFill>
              <a:latin typeface="Arno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 err="1">
                <a:solidFill>
                  <a:srgbClr val="000000"/>
                </a:solidFill>
                <a:latin typeface="Arno Pro"/>
              </a:rPr>
              <a:t>Next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steps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Arno Pro"/>
              </a:rPr>
              <a:t>New BNI with the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medical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staff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from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Polish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healthcare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sz="2000" dirty="0" err="1">
                <a:solidFill>
                  <a:srgbClr val="000000"/>
                </a:solidFill>
                <a:latin typeface="Arno Pro"/>
              </a:rPr>
              <a:t>Broadening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the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perspective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by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implementing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material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from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FGIs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,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expert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interviews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and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quantitative</a:t>
            </a:r>
            <a:r>
              <a:rPr lang="pl-PL" sz="2000" dirty="0">
                <a:solidFill>
                  <a:srgbClr val="000000"/>
                </a:solidFill>
                <a:latin typeface="Arno Pro"/>
              </a:rPr>
              <a:t> </a:t>
            </a:r>
            <a:r>
              <a:rPr lang="pl-PL" sz="2000" dirty="0" err="1">
                <a:solidFill>
                  <a:srgbClr val="000000"/>
                </a:solidFill>
                <a:latin typeface="Arno Pro"/>
              </a:rPr>
              <a:t>research</a:t>
            </a:r>
            <a:endParaRPr lang="pl-PL" sz="2000" b="0" i="0" u="none" strike="noStrike" baseline="0" dirty="0">
              <a:solidFill>
                <a:srgbClr val="000000"/>
              </a:solidFill>
              <a:latin typeface="Arno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  <a:latin typeface="Arno Pro"/>
            </a:endParaRPr>
          </a:p>
        </p:txBody>
      </p:sp>
    </p:spTree>
    <p:extLst>
      <p:ext uri="{BB962C8B-B14F-4D97-AF65-F5344CB8AC3E}">
        <p14:creationId xmlns:p14="http://schemas.microsoft.com/office/powerpoint/2010/main" val="303944096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690</Words>
  <Application>Microsoft Office PowerPoint</Application>
  <PresentationFormat>Panoramiczny</PresentationFormat>
  <Paragraphs>57</Paragraphs>
  <Slides>7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Arno Pro</vt:lpstr>
      <vt:lpstr>Calibri</vt:lpstr>
      <vt:lpstr>Calibri Light</vt:lpstr>
      <vt:lpstr>Motyw pakietu Office</vt:lpstr>
      <vt:lpstr>Motyw pakietu Office</vt:lpstr>
      <vt:lpstr>Biographical experiences of Polish healthcare workers in the context of the marketization process</vt:lpstr>
      <vt:lpstr>Introduction</vt:lpstr>
      <vt:lpstr>Introduction</vt:lpstr>
      <vt:lpstr>Process of Marketization (1)</vt:lpstr>
      <vt:lpstr>Process of Marketization (2)</vt:lpstr>
      <vt:lpstr>Empirical cases</vt:lpstr>
      <vt:lpstr>Preliminary Research Findings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Biographical experiences of Polish healthcare workers in the context of the marketization process</dc:title>
  <dc:creator>Jacek Burski</dc:creator>
  <cp:lastModifiedBy>Jacek Burski</cp:lastModifiedBy>
  <cp:revision>5</cp:revision>
  <dcterms:created xsi:type="dcterms:W3CDTF">2021-08-31T16:44:57Z</dcterms:created>
  <dcterms:modified xsi:type="dcterms:W3CDTF">2021-09-01T13:27:03Z</dcterms:modified>
</cp:coreProperties>
</file>