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7" r:id="rId5"/>
    <p:sldId id="268" r:id="rId6"/>
    <p:sldId id="276" r:id="rId7"/>
    <p:sldId id="287" r:id="rId8"/>
    <p:sldId id="277" r:id="rId9"/>
    <p:sldId id="279" r:id="rId10"/>
    <p:sldId id="288" r:id="rId11"/>
    <p:sldId id="280" r:id="rId12"/>
    <p:sldId id="286" r:id="rId13"/>
    <p:sldId id="281" r:id="rId14"/>
    <p:sldId id="282" r:id="rId15"/>
    <p:sldId id="283" r:id="rId16"/>
    <p:sldId id="284" r:id="rId17"/>
    <p:sldId id="285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F4F8EB-6ED4-4B32-9A7C-8D87AC9A1105}" v="1" dt="2021-09-02T07:52:59.6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96" autoAdjust="0"/>
    <p:restoredTop sz="94660"/>
  </p:normalViewPr>
  <p:slideViewPr>
    <p:cSldViewPr snapToGrid="0">
      <p:cViewPr varScale="1">
        <p:scale>
          <a:sx n="69" d="100"/>
          <a:sy n="69" d="100"/>
        </p:scale>
        <p:origin x="5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gata Krasowska" userId="S::agata.krasowska@uwr.edu.pl::be980004-91a6-44f0-987e-a252c48a5413" providerId="AD" clId="Web-{C6F4F8EB-6ED4-4B32-9A7C-8D87AC9A1105}"/>
    <pc:docChg chg="modSld">
      <pc:chgData name="Agata Krasowska" userId="S::agata.krasowska@uwr.edu.pl::be980004-91a6-44f0-987e-a252c48a5413" providerId="AD" clId="Web-{C6F4F8EB-6ED4-4B32-9A7C-8D87AC9A1105}" dt="2021-09-02T07:52:59.616" v="0" actId="1076"/>
      <pc:docMkLst>
        <pc:docMk/>
      </pc:docMkLst>
      <pc:sldChg chg="modSp">
        <pc:chgData name="Agata Krasowska" userId="S::agata.krasowska@uwr.edu.pl::be980004-91a6-44f0-987e-a252c48a5413" providerId="AD" clId="Web-{C6F4F8EB-6ED4-4B32-9A7C-8D87AC9A1105}" dt="2021-09-02T07:52:59.616" v="0" actId="1076"/>
        <pc:sldMkLst>
          <pc:docMk/>
          <pc:sldMk cId="3824268991" sldId="257"/>
        </pc:sldMkLst>
        <pc:picChg chg="mod">
          <ac:chgData name="Agata Krasowska" userId="S::agata.krasowska@uwr.edu.pl::be980004-91a6-44f0-987e-a252c48a5413" providerId="AD" clId="Web-{C6F4F8EB-6ED4-4B32-9A7C-8D87AC9A1105}" dt="2021-09-02T07:52:59.616" v="0" actId="1076"/>
          <ac:picMkLst>
            <pc:docMk/>
            <pc:sldMk cId="3824268991" sldId="257"/>
            <ac:picMk id="6" creationId="{00000000-0000-0000-0000-000000000000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am\Documents\COVWORK\Dane%20zastane\zatrudnieni%20dynamika%20aktywnosc%20ekonomiczn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2000" dirty="0" err="1"/>
              <a:t>Quarterly</a:t>
            </a:r>
            <a:r>
              <a:rPr lang="pl-PL" sz="2000" dirty="0"/>
              <a:t> % </a:t>
            </a:r>
            <a:r>
              <a:rPr lang="pl-PL" sz="2000" dirty="0" err="1"/>
              <a:t>change</a:t>
            </a:r>
            <a:r>
              <a:rPr lang="pl-PL" sz="2000" dirty="0"/>
              <a:t> in the </a:t>
            </a:r>
            <a:r>
              <a:rPr lang="pl-PL" sz="2000" dirty="0" err="1"/>
              <a:t>number</a:t>
            </a:r>
            <a:r>
              <a:rPr lang="pl-PL" sz="2000" dirty="0"/>
              <a:t> of </a:t>
            </a:r>
            <a:r>
              <a:rPr lang="pl-PL" sz="2000" dirty="0" err="1"/>
              <a:t>workers</a:t>
            </a:r>
            <a:r>
              <a:rPr lang="en-GB" sz="2000" dirty="0"/>
              <a:t> by the type</a:t>
            </a:r>
            <a:r>
              <a:rPr lang="en-GB" sz="2000" baseline="0" dirty="0"/>
              <a:t> of work situation</a:t>
            </a:r>
            <a:r>
              <a:rPr lang="pl-PL" sz="2000" dirty="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Arkusz1!$C$56</c:f>
              <c:strCache>
                <c:ptCount val="1"/>
                <c:pt idx="0">
                  <c:v>employment contract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Arkusz1!$B$57:$B$68</c:f>
              <c:strCache>
                <c:ptCount val="12"/>
                <c:pt idx="0">
                  <c:v>Q1 2018</c:v>
                </c:pt>
                <c:pt idx="1">
                  <c:v>Q2 2018</c:v>
                </c:pt>
                <c:pt idx="2">
                  <c:v>Q3 2018</c:v>
                </c:pt>
                <c:pt idx="3">
                  <c:v>Q4 2018</c:v>
                </c:pt>
                <c:pt idx="4">
                  <c:v>Q1 2019</c:v>
                </c:pt>
                <c:pt idx="5">
                  <c:v>Q2 2019</c:v>
                </c:pt>
                <c:pt idx="6">
                  <c:v>Q3 2019</c:v>
                </c:pt>
                <c:pt idx="7">
                  <c:v>Q4 2019</c:v>
                </c:pt>
                <c:pt idx="8">
                  <c:v>Q1 2020</c:v>
                </c:pt>
                <c:pt idx="9">
                  <c:v>Q2 2020</c:v>
                </c:pt>
                <c:pt idx="10">
                  <c:v>Q3 2020</c:v>
                </c:pt>
                <c:pt idx="11">
                  <c:v>Q4 2020</c:v>
                </c:pt>
              </c:strCache>
            </c:strRef>
          </c:cat>
          <c:val>
            <c:numRef>
              <c:f>Arkusz1!$C$57:$C$68</c:f>
              <c:numCache>
                <c:formatCode>0.00</c:formatCode>
                <c:ptCount val="12"/>
                <c:pt idx="0">
                  <c:v>0.40763084950269501</c:v>
                </c:pt>
                <c:pt idx="1">
                  <c:v>0.24358557973367567</c:v>
                </c:pt>
                <c:pt idx="2">
                  <c:v>0.2267941033533134</c:v>
                </c:pt>
                <c:pt idx="3">
                  <c:v>-0.6626798125101061</c:v>
                </c:pt>
                <c:pt idx="4">
                  <c:v>0.2359258054018909</c:v>
                </c:pt>
                <c:pt idx="5">
                  <c:v>0.42204366528690684</c:v>
                </c:pt>
                <c:pt idx="6">
                  <c:v>0.51725531399013391</c:v>
                </c:pt>
                <c:pt idx="7">
                  <c:v>4.0202621210909228E-2</c:v>
                </c:pt>
                <c:pt idx="8">
                  <c:v>-0.33756630766757212</c:v>
                </c:pt>
                <c:pt idx="9">
                  <c:v>-0.29838709677419217</c:v>
                </c:pt>
                <c:pt idx="10">
                  <c:v>0.48531909730647271</c:v>
                </c:pt>
                <c:pt idx="11">
                  <c:v>0.39442968687112057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0DB-43BA-B62F-93160B615ADB}"/>
            </c:ext>
          </c:extLst>
        </c:ser>
        <c:ser>
          <c:idx val="1"/>
          <c:order val="1"/>
          <c:tx>
            <c:strRef>
              <c:f>Arkusz1!$D$56</c:f>
              <c:strCache>
                <c:ptCount val="1"/>
                <c:pt idx="0">
                  <c:v>civi law contracts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Arkusz1!$B$57:$B$68</c:f>
              <c:strCache>
                <c:ptCount val="12"/>
                <c:pt idx="0">
                  <c:v>Q1 2018</c:v>
                </c:pt>
                <c:pt idx="1">
                  <c:v>Q2 2018</c:v>
                </c:pt>
                <c:pt idx="2">
                  <c:v>Q3 2018</c:v>
                </c:pt>
                <c:pt idx="3">
                  <c:v>Q4 2018</c:v>
                </c:pt>
                <c:pt idx="4">
                  <c:v>Q1 2019</c:v>
                </c:pt>
                <c:pt idx="5">
                  <c:v>Q2 2019</c:v>
                </c:pt>
                <c:pt idx="6">
                  <c:v>Q3 2019</c:v>
                </c:pt>
                <c:pt idx="7">
                  <c:v>Q4 2019</c:v>
                </c:pt>
                <c:pt idx="8">
                  <c:v>Q1 2020</c:v>
                </c:pt>
                <c:pt idx="9">
                  <c:v>Q2 2020</c:v>
                </c:pt>
                <c:pt idx="10">
                  <c:v>Q3 2020</c:v>
                </c:pt>
                <c:pt idx="11">
                  <c:v>Q4 2020</c:v>
                </c:pt>
              </c:strCache>
            </c:strRef>
          </c:cat>
          <c:val>
            <c:numRef>
              <c:f>Arkusz1!$D$57:$D$68</c:f>
              <c:numCache>
                <c:formatCode>0.00</c:formatCode>
                <c:ptCount val="12"/>
                <c:pt idx="0">
                  <c:v>-0.93676814988290857</c:v>
                </c:pt>
                <c:pt idx="1">
                  <c:v>-0.2364066193853489</c:v>
                </c:pt>
                <c:pt idx="2">
                  <c:v>-2.8436018957345937</c:v>
                </c:pt>
                <c:pt idx="3">
                  <c:v>-1.9512195121951237</c:v>
                </c:pt>
                <c:pt idx="4">
                  <c:v>-10.199004975124382</c:v>
                </c:pt>
                <c:pt idx="5">
                  <c:v>-1.10803324099723</c:v>
                </c:pt>
                <c:pt idx="6">
                  <c:v>7.282913165266109</c:v>
                </c:pt>
                <c:pt idx="7">
                  <c:v>-9.3994778067885107</c:v>
                </c:pt>
                <c:pt idx="8">
                  <c:v>-5.1873198847262216</c:v>
                </c:pt>
                <c:pt idx="9">
                  <c:v>-26.443768996960486</c:v>
                </c:pt>
                <c:pt idx="10">
                  <c:v>44.214876033057863</c:v>
                </c:pt>
                <c:pt idx="11">
                  <c:v>-20.630372492836671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0DB-43BA-B62F-93160B615ADB}"/>
            </c:ext>
          </c:extLst>
        </c:ser>
        <c:ser>
          <c:idx val="2"/>
          <c:order val="2"/>
          <c:tx>
            <c:strRef>
              <c:f>Arkusz1!$E$56</c:f>
              <c:strCache>
                <c:ptCount val="1"/>
                <c:pt idx="0">
                  <c:v>solo self-employed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Arkusz1!$B$57:$B$68</c:f>
              <c:strCache>
                <c:ptCount val="12"/>
                <c:pt idx="0">
                  <c:v>Q1 2018</c:v>
                </c:pt>
                <c:pt idx="1">
                  <c:v>Q2 2018</c:v>
                </c:pt>
                <c:pt idx="2">
                  <c:v>Q3 2018</c:v>
                </c:pt>
                <c:pt idx="3">
                  <c:v>Q4 2018</c:v>
                </c:pt>
                <c:pt idx="4">
                  <c:v>Q1 2019</c:v>
                </c:pt>
                <c:pt idx="5">
                  <c:v>Q2 2019</c:v>
                </c:pt>
                <c:pt idx="6">
                  <c:v>Q3 2019</c:v>
                </c:pt>
                <c:pt idx="7">
                  <c:v>Q4 2019</c:v>
                </c:pt>
                <c:pt idx="8">
                  <c:v>Q1 2020</c:v>
                </c:pt>
                <c:pt idx="9">
                  <c:v>Q2 2020</c:v>
                </c:pt>
                <c:pt idx="10">
                  <c:v>Q3 2020</c:v>
                </c:pt>
                <c:pt idx="11">
                  <c:v>Q4 2020</c:v>
                </c:pt>
              </c:strCache>
            </c:strRef>
          </c:cat>
          <c:val>
            <c:numRef>
              <c:f>Arkusz1!$E$57:$E$68</c:f>
              <c:numCache>
                <c:formatCode>0.00</c:formatCode>
                <c:ptCount val="12"/>
                <c:pt idx="0">
                  <c:v>-0.13428827215756201</c:v>
                </c:pt>
                <c:pt idx="1">
                  <c:v>2.4652622142536984</c:v>
                </c:pt>
                <c:pt idx="2">
                  <c:v>-0.17497812773403609</c:v>
                </c:pt>
                <c:pt idx="3">
                  <c:v>1.4022787028922039</c:v>
                </c:pt>
                <c:pt idx="4">
                  <c:v>-2.7657735522904119</c:v>
                </c:pt>
                <c:pt idx="5">
                  <c:v>2</c:v>
                </c:pt>
                <c:pt idx="6">
                  <c:v>0.65359477124182774</c:v>
                </c:pt>
                <c:pt idx="7">
                  <c:v>-2.4242424242424221</c:v>
                </c:pt>
                <c:pt idx="8">
                  <c:v>3.6379769299023934</c:v>
                </c:pt>
                <c:pt idx="9">
                  <c:v>2.3116438356164366</c:v>
                </c:pt>
                <c:pt idx="10">
                  <c:v>0.83682008368201366</c:v>
                </c:pt>
                <c:pt idx="11">
                  <c:v>0.99585062240663547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0DB-43BA-B62F-93160B615ADB}"/>
            </c:ext>
          </c:extLst>
        </c:ser>
        <c:ser>
          <c:idx val="3"/>
          <c:order val="3"/>
          <c:tx>
            <c:strRef>
              <c:f>Arkusz1!$F$56</c:f>
              <c:strCache>
                <c:ptCount val="1"/>
                <c:pt idx="0">
                  <c:v>dependent solo self-employed</c:v>
                </c:pt>
              </c:strCache>
            </c:strRef>
          </c:tx>
          <c:spPr>
            <a:ln w="28575" cap="rnd">
              <a:solidFill>
                <a:schemeClr val="accent4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Arkusz1!$B$57:$B$68</c:f>
              <c:strCache>
                <c:ptCount val="12"/>
                <c:pt idx="0">
                  <c:v>Q1 2018</c:v>
                </c:pt>
                <c:pt idx="1">
                  <c:v>Q2 2018</c:v>
                </c:pt>
                <c:pt idx="2">
                  <c:v>Q3 2018</c:v>
                </c:pt>
                <c:pt idx="3">
                  <c:v>Q4 2018</c:v>
                </c:pt>
                <c:pt idx="4">
                  <c:v>Q1 2019</c:v>
                </c:pt>
                <c:pt idx="5">
                  <c:v>Q2 2019</c:v>
                </c:pt>
                <c:pt idx="6">
                  <c:v>Q3 2019</c:v>
                </c:pt>
                <c:pt idx="7">
                  <c:v>Q4 2019</c:v>
                </c:pt>
                <c:pt idx="8">
                  <c:v>Q1 2020</c:v>
                </c:pt>
                <c:pt idx="9">
                  <c:v>Q2 2020</c:v>
                </c:pt>
                <c:pt idx="10">
                  <c:v>Q3 2020</c:v>
                </c:pt>
                <c:pt idx="11">
                  <c:v>Q4 2020</c:v>
                </c:pt>
              </c:strCache>
            </c:strRef>
          </c:cat>
          <c:val>
            <c:numRef>
              <c:f>Arkusz1!$F$57:$F$68</c:f>
              <c:numCache>
                <c:formatCode>0.00</c:formatCode>
                <c:ptCount val="12"/>
                <c:pt idx="0">
                  <c:v>4.0540540540540491</c:v>
                </c:pt>
                <c:pt idx="1">
                  <c:v>0</c:v>
                </c:pt>
                <c:pt idx="2">
                  <c:v>-2.5974025974025921</c:v>
                </c:pt>
                <c:pt idx="3">
                  <c:v>2</c:v>
                </c:pt>
                <c:pt idx="4">
                  <c:v>7.1895424836601336</c:v>
                </c:pt>
                <c:pt idx="5">
                  <c:v>-8.5365853658536537</c:v>
                </c:pt>
                <c:pt idx="6">
                  <c:v>-28.666666666666671</c:v>
                </c:pt>
                <c:pt idx="7">
                  <c:v>28.971962616822424</c:v>
                </c:pt>
                <c:pt idx="8">
                  <c:v>5.7971014492753596</c:v>
                </c:pt>
                <c:pt idx="9">
                  <c:v>-22.602739726027394</c:v>
                </c:pt>
                <c:pt idx="10">
                  <c:v>9.7345132743362797</c:v>
                </c:pt>
                <c:pt idx="11">
                  <c:v>-6.4516129032258078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0DB-43BA-B62F-93160B615A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39172351"/>
        <c:axId val="1839169023"/>
      </c:lineChart>
      <c:catAx>
        <c:axId val="1839172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839169023"/>
        <c:crosses val="autoZero"/>
        <c:auto val="1"/>
        <c:lblAlgn val="ctr"/>
        <c:lblOffset val="100"/>
        <c:noMultiLvlLbl val="0"/>
      </c:catAx>
      <c:valAx>
        <c:axId val="18391690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839172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AA703-9EAE-4AC1-BCB1-87D06F83D00D}" type="datetimeFigureOut">
              <a:rPr lang="pl-PL" smtClean="0"/>
              <a:t>02.09.2021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0C6ED-A6C2-46BD-8CED-D88866507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8400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Economic</a:t>
            </a:r>
            <a:r>
              <a:rPr lang="de-DE" dirty="0"/>
              <a:t> </a:t>
            </a:r>
            <a:r>
              <a:rPr lang="de-DE" dirty="0" err="1"/>
              <a:t>consciousness</a:t>
            </a:r>
            <a:endParaRPr lang="de-DE" dirty="0"/>
          </a:p>
          <a:p>
            <a:endParaRPr lang="de-DE" dirty="0"/>
          </a:p>
          <a:p>
            <a:r>
              <a:rPr lang="de-DE" dirty="0"/>
              <a:t>&gt;&gt; not </a:t>
            </a:r>
            <a:r>
              <a:rPr lang="de-DE" dirty="0" err="1"/>
              <a:t>yet</a:t>
            </a:r>
            <a:r>
              <a:rPr lang="de-DE" dirty="0"/>
              <a:t> </a:t>
            </a:r>
            <a:r>
              <a:rPr lang="de-DE" dirty="0" err="1"/>
              <a:t>prepared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still </a:t>
            </a:r>
            <a:r>
              <a:rPr lang="de-DE" dirty="0" err="1"/>
              <a:t>waiting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an </a:t>
            </a:r>
            <a:r>
              <a:rPr lang="de-DE" baseline="0" dirty="0" err="1"/>
              <a:t>analyis</a:t>
            </a:r>
            <a:r>
              <a:rPr lang="de-DE" baseline="0" dirty="0"/>
              <a:t> </a:t>
            </a:r>
            <a:r>
              <a:rPr lang="de-DE" baseline="0" dirty="0" err="1"/>
              <a:t>of</a:t>
            </a:r>
            <a:r>
              <a:rPr lang="de-DE" baseline="0" dirty="0"/>
              <a:t> </a:t>
            </a:r>
            <a:r>
              <a:rPr lang="de-DE" baseline="0" dirty="0" err="1"/>
              <a:t>our</a:t>
            </a:r>
            <a:r>
              <a:rPr lang="de-DE" baseline="0" dirty="0"/>
              <a:t> quantitative </a:t>
            </a:r>
            <a:r>
              <a:rPr lang="de-DE" baseline="0" dirty="0" err="1"/>
              <a:t>data</a:t>
            </a:r>
            <a:endParaRPr lang="de-DE" baseline="0" dirty="0"/>
          </a:p>
          <a:p>
            <a:endParaRPr lang="de-DE" baseline="0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844A6-B476-0D40-B7CE-53273900568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9788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1D97-C21A-42D3-8930-2AFD4FAB1EFF}" type="datetimeFigureOut">
              <a:rPr lang="pl-PL" smtClean="0"/>
              <a:t>02.09.2021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7947-706A-4DFD-B757-4D776DED11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5255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1D97-C21A-42D3-8930-2AFD4FAB1EFF}" type="datetimeFigureOut">
              <a:rPr lang="pl-PL" smtClean="0"/>
              <a:t>02.09.2021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7947-706A-4DFD-B757-4D776DED11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4760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1D97-C21A-42D3-8930-2AFD4FAB1EFF}" type="datetimeFigureOut">
              <a:rPr lang="pl-PL" smtClean="0"/>
              <a:t>02.09.2021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7947-706A-4DFD-B757-4D776DED11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2779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1D97-C21A-42D3-8930-2AFD4FAB1EFF}" type="datetimeFigureOut">
              <a:rPr lang="pl-PL" smtClean="0"/>
              <a:t>02.09.2021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7947-706A-4DFD-B757-4D776DED11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7886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1D97-C21A-42D3-8930-2AFD4FAB1EFF}" type="datetimeFigureOut">
              <a:rPr lang="pl-PL" smtClean="0"/>
              <a:t>02.09.2021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7947-706A-4DFD-B757-4D776DED11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4937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1D97-C21A-42D3-8930-2AFD4FAB1EFF}" type="datetimeFigureOut">
              <a:rPr lang="pl-PL" smtClean="0"/>
              <a:t>02.09.2021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7947-706A-4DFD-B757-4D776DED11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8887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1D97-C21A-42D3-8930-2AFD4FAB1EFF}" type="datetimeFigureOut">
              <a:rPr lang="pl-PL" smtClean="0"/>
              <a:t>02.09.2021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7947-706A-4DFD-B757-4D776DED11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077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1D97-C21A-42D3-8930-2AFD4FAB1EFF}" type="datetimeFigureOut">
              <a:rPr lang="pl-PL" smtClean="0"/>
              <a:t>02.09.2021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7947-706A-4DFD-B757-4D776DED11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6735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1D97-C21A-42D3-8930-2AFD4FAB1EFF}" type="datetimeFigureOut">
              <a:rPr lang="pl-PL" smtClean="0"/>
              <a:t>02.09.2021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7947-706A-4DFD-B757-4D776DED11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483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1D97-C21A-42D3-8930-2AFD4FAB1EFF}" type="datetimeFigureOut">
              <a:rPr lang="pl-PL" smtClean="0"/>
              <a:t>02.09.2021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7947-706A-4DFD-B757-4D776DED11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792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1D97-C21A-42D3-8930-2AFD4FAB1EFF}" type="datetimeFigureOut">
              <a:rPr lang="pl-PL" smtClean="0"/>
              <a:t>02.09.2021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7947-706A-4DFD-B757-4D776DED11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9480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D1D97-C21A-42D3-8930-2AFD4FAB1EFF}" type="datetimeFigureOut">
              <a:rPr lang="pl-PL" smtClean="0"/>
              <a:t>02.09.2021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07947-706A-4DFD-B757-4D776DED11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7705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74241" y="1334041"/>
            <a:ext cx="9843516" cy="2387600"/>
          </a:xfrm>
        </p:spPr>
        <p:txBody>
          <a:bodyPr anchor="ctr"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4000" dirty="0">
                <a:latin typeface="+mn-lt"/>
              </a:rPr>
              <a:t>(Post-)pandemic Crisis and the </a:t>
            </a:r>
            <a:r>
              <a:rPr lang="en-US" sz="4000" dirty="0" err="1">
                <a:latin typeface="+mn-lt"/>
              </a:rPr>
              <a:t>Normalisation</a:t>
            </a:r>
            <a:r>
              <a:rPr lang="en-US" sz="4000" dirty="0">
                <a:latin typeface="+mn-lt"/>
              </a:rPr>
              <a:t> of Precarity</a:t>
            </a:r>
            <a:endParaRPr lang="de-DE" sz="4000" dirty="0">
              <a:latin typeface="+mn-l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50003" y="3922053"/>
            <a:ext cx="8081145" cy="1837131"/>
          </a:xfrm>
        </p:spPr>
        <p:txBody>
          <a:bodyPr>
            <a:normAutofit/>
          </a:bodyPr>
          <a:lstStyle/>
          <a:p>
            <a:r>
              <a:rPr lang="en-GB" dirty="0"/>
              <a:t>Adam </a:t>
            </a:r>
            <a:r>
              <a:rPr lang="en-GB" dirty="0" err="1"/>
              <a:t>Mrozowicki</a:t>
            </a:r>
            <a:r>
              <a:rPr lang="pl-PL" dirty="0"/>
              <a:t>, Jan Czarzasty</a:t>
            </a:r>
          </a:p>
          <a:p>
            <a:r>
              <a:rPr lang="pl-PL" sz="1700" dirty="0"/>
              <a:t>The </a:t>
            </a:r>
            <a:r>
              <a:rPr lang="en-US" sz="1700" dirty="0"/>
              <a:t>paper has been prepared as a part of the research project </a:t>
            </a:r>
            <a:r>
              <a:rPr lang="pl-PL" sz="1700" b="1" dirty="0"/>
              <a:t>COV-</a:t>
            </a:r>
            <a:r>
              <a:rPr lang="en-US" sz="1700" b="1" dirty="0"/>
              <a:t>WORK („Socio-economic consciousness, work experiences and coping strategies of Poles in the context of the post-pandemic crisis</a:t>
            </a:r>
            <a:r>
              <a:rPr lang="pl-PL" sz="1700" b="1" dirty="0"/>
              <a:t>”</a:t>
            </a:r>
            <a:r>
              <a:rPr lang="en-US" sz="1700" dirty="0"/>
              <a:t>), </a:t>
            </a:r>
            <a:r>
              <a:rPr lang="pl-PL" sz="1700" dirty="0"/>
              <a:t>fi</a:t>
            </a:r>
            <a:r>
              <a:rPr lang="en-US" sz="1700" dirty="0" err="1"/>
              <a:t>nanced</a:t>
            </a:r>
            <a:r>
              <a:rPr lang="en-US" sz="1700" dirty="0"/>
              <a:t> by the National Science Centre, grant no.:</a:t>
            </a:r>
            <a:r>
              <a:rPr lang="pl-PL" sz="1700" dirty="0"/>
              <a:t> UMO-2020/37/B/HS6/00479</a:t>
            </a:r>
          </a:p>
          <a:p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59" y="54047"/>
            <a:ext cx="8636000" cy="1554480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930" y="452582"/>
            <a:ext cx="841488" cy="881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268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5310" y="250825"/>
            <a:ext cx="10515600" cy="1325563"/>
          </a:xfrm>
        </p:spPr>
        <p:txBody>
          <a:bodyPr/>
          <a:lstStyle/>
          <a:p>
            <a:r>
              <a:rPr lang="en-GB" dirty="0"/>
              <a:t>Pandemic biographies: an overview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75310" y="1474470"/>
            <a:ext cx="11353800" cy="4645343"/>
          </a:xfrm>
        </p:spPr>
        <p:txBody>
          <a:bodyPr>
            <a:normAutofit/>
          </a:bodyPr>
          <a:lstStyle/>
          <a:p>
            <a:r>
              <a:rPr lang="en-GB" dirty="0"/>
              <a:t>The pandemic as background experience: quickly forgotten, weakly present in the main biographical narratives even if having serious &amp; long-term consequences (Krastev 2020) and creating biographical suffering; </a:t>
            </a:r>
          </a:p>
          <a:p>
            <a:r>
              <a:rPr lang="en-GB" dirty="0"/>
              <a:t>The ambiguities of the experiences of pandemic – social (gendered, class, generational?), temporal and sectoral / industry dimensions:  </a:t>
            </a:r>
          </a:p>
          <a:p>
            <a:pPr lvl="1"/>
            <a:r>
              <a:rPr lang="en-GB" dirty="0"/>
              <a:t>Expectation of state support </a:t>
            </a:r>
            <a:r>
              <a:rPr lang="en-GB" b="1" dirty="0"/>
              <a:t>vs.</a:t>
            </a:r>
            <a:r>
              <a:rPr lang="en-GB" dirty="0"/>
              <a:t> the distance towards the (naked) state </a:t>
            </a:r>
          </a:p>
          <a:p>
            <a:pPr lvl="1"/>
            <a:r>
              <a:rPr lang="en-GB" dirty="0"/>
              <a:t>Collective (citizens’) mobilisation </a:t>
            </a:r>
            <a:r>
              <a:rPr lang="en-GB" b="1" dirty="0"/>
              <a:t>vs.</a:t>
            </a:r>
            <a:r>
              <a:rPr lang="en-GB" dirty="0"/>
              <a:t> (workers’) demobilisation and privatisation;</a:t>
            </a:r>
          </a:p>
          <a:p>
            <a:pPr lvl="1"/>
            <a:r>
              <a:rPr lang="en-GB" dirty="0"/>
              <a:t>Individual and collective innovation at work </a:t>
            </a:r>
            <a:r>
              <a:rPr lang="en-GB" b="1" dirty="0"/>
              <a:t>vs. </a:t>
            </a:r>
            <a:r>
              <a:rPr lang="en-GB" dirty="0"/>
              <a:t>restitution of managerial control;</a:t>
            </a:r>
          </a:p>
          <a:p>
            <a:pPr lvl="1"/>
            <a:r>
              <a:rPr lang="en-GB" dirty="0"/>
              <a:t>Being locked/stuck in the (working) space </a:t>
            </a:r>
            <a:r>
              <a:rPr lang="en-GB" b="1" dirty="0"/>
              <a:t>vs. </a:t>
            </a:r>
            <a:r>
              <a:rPr lang="en-GB" dirty="0" err="1"/>
              <a:t>boundaryless</a:t>
            </a:r>
            <a:r>
              <a:rPr lang="en-GB" dirty="0"/>
              <a:t>(remote) work</a:t>
            </a:r>
            <a:endParaRPr lang="pl-PL" dirty="0"/>
          </a:p>
          <a:p>
            <a:r>
              <a:rPr lang="pl-PL" dirty="0" err="1"/>
              <a:t>Expectation</a:t>
            </a:r>
            <a:r>
              <a:rPr lang="pl-PL" dirty="0"/>
              <a:t> of the return to </a:t>
            </a:r>
            <a:r>
              <a:rPr lang="pl-PL" dirty="0" err="1"/>
              <a:t>normality</a:t>
            </a:r>
            <a:r>
              <a:rPr lang="en-GB" dirty="0"/>
              <a:t> (pandemic as exception)</a:t>
            </a:r>
            <a:r>
              <a:rPr lang="pl-PL" dirty="0"/>
              <a:t> </a:t>
            </a:r>
            <a:r>
              <a:rPr lang="pl-PL" b="1" dirty="0"/>
              <a:t>vs.</a:t>
            </a:r>
            <a:r>
              <a:rPr lang="en-GB" b="1" dirty="0"/>
              <a:t> </a:t>
            </a:r>
            <a:r>
              <a:rPr lang="en-GB" dirty="0"/>
              <a:t>questioning of pre-pandemic normality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9825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5290" y="147955"/>
            <a:ext cx="10515600" cy="1325563"/>
          </a:xfrm>
        </p:spPr>
        <p:txBody>
          <a:bodyPr/>
          <a:lstStyle/>
          <a:p>
            <a:r>
              <a:rPr lang="en-GB" dirty="0"/>
              <a:t>Pandemic and precarity: what’s new?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15290" y="1574164"/>
            <a:ext cx="10515600" cy="4826635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Health-related risks and precariousness (Butler): </a:t>
            </a:r>
            <a:r>
              <a:rPr lang="en-US" dirty="0"/>
              <a:t>the inequalities between those working ‘online’ and ‘on-site’ essential workers </a:t>
            </a:r>
          </a:p>
          <a:p>
            <a:r>
              <a:rPr lang="en-GB" dirty="0"/>
              <a:t>The importance of the ‘essential work’ discourse and ‘war’ rhetoric for justification of deteriorating job quality for some categories of workers;</a:t>
            </a:r>
          </a:p>
          <a:p>
            <a:r>
              <a:rPr lang="en-GB" dirty="0"/>
              <a:t>Disenchantment with the flexible forms of employment ? (young workers biographies in the HORECA sector)</a:t>
            </a:r>
          </a:p>
          <a:p>
            <a:pPr algn="just"/>
            <a:r>
              <a:rPr lang="en-GB" dirty="0"/>
              <a:t>Pandemic as a mechanism blocking / questioning some pre-pandemic biographical plans/strategies</a:t>
            </a:r>
          </a:p>
          <a:p>
            <a:pPr algn="just"/>
            <a:r>
              <a:rPr lang="en-GB" dirty="0"/>
              <a:t>The importance of the ‘pandemic phasing’ – the gradual ‘normalisation’ of pandemic in subsequent waves </a:t>
            </a:r>
            <a:r>
              <a:rPr lang="en-GB" dirty="0">
                <a:sym typeface="Wingdings" panose="05000000000000000000" pitchFamily="2" charset="2"/>
              </a:rPr>
              <a:t> a potential for collective mobilisation? </a:t>
            </a:r>
            <a:endParaRPr lang="pl-PL" dirty="0"/>
          </a:p>
          <a:p>
            <a:pPr lvl="1" algn="just"/>
            <a:r>
              <a:rPr lang="en-GB" dirty="0"/>
              <a:t>‘disenchantment’ with sacrifices for collective good (public services? </a:t>
            </a:r>
            <a:r>
              <a:rPr lang="en-GB" dirty="0">
                <a:sym typeface="Wingdings" panose="05000000000000000000" pitchFamily="2" charset="2"/>
              </a:rPr>
              <a:t> Paulina</a:t>
            </a:r>
            <a:r>
              <a:rPr lang="en-GB" dirty="0"/>
              <a:t>)</a:t>
            </a:r>
            <a:endParaRPr lang="pl-PL" dirty="0"/>
          </a:p>
          <a:p>
            <a:pPr lvl="1" algn="just"/>
            <a:r>
              <a:rPr lang="en-GB" dirty="0"/>
              <a:t>market mechanism of oversupply of labour after pandemic</a:t>
            </a:r>
            <a:r>
              <a:rPr lang="pl-PL" dirty="0"/>
              <a:t> </a:t>
            </a:r>
            <a:r>
              <a:rPr lang="pl-PL" dirty="0" err="1"/>
              <a:t>leading</a:t>
            </a:r>
            <a:r>
              <a:rPr lang="pl-PL" dirty="0"/>
              <a:t> to </a:t>
            </a:r>
            <a:r>
              <a:rPr lang="en-GB" dirty="0"/>
              <a:t>income losses (gig/platforms? </a:t>
            </a:r>
            <a:r>
              <a:rPr lang="en-GB" dirty="0">
                <a:sym typeface="Wingdings" panose="05000000000000000000" pitchFamily="2" charset="2"/>
              </a:rPr>
              <a:t> Marcin</a:t>
            </a:r>
            <a:r>
              <a:rPr lang="en-GB" dirty="0"/>
              <a:t>)</a:t>
            </a:r>
          </a:p>
          <a:p>
            <a:pPr algn="just"/>
            <a:r>
              <a:rPr lang="en-GB" dirty="0"/>
              <a:t>Questioning of pre-pandemic normality as potential for protests?  </a:t>
            </a:r>
          </a:p>
        </p:txBody>
      </p:sp>
    </p:spTree>
    <p:extLst>
      <p:ext uri="{BB962C8B-B14F-4D97-AF65-F5344CB8AC3E}">
        <p14:creationId xmlns:p14="http://schemas.microsoft.com/office/powerpoint/2010/main" val="2295588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case of young doctor: Paulina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855036" cy="4351338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30 </a:t>
            </a:r>
            <a:r>
              <a:rPr lang="pl-PL" dirty="0" err="1"/>
              <a:t>years</a:t>
            </a:r>
            <a:r>
              <a:rPr lang="pl-PL" dirty="0"/>
              <a:t> </a:t>
            </a:r>
            <a:r>
              <a:rPr lang="pl-PL" dirty="0" err="1"/>
              <a:t>old</a:t>
            </a:r>
            <a:r>
              <a:rPr lang="en-GB" dirty="0"/>
              <a:t> resident doctor, middle-class background, married to self-employed paramedic; stable economic situation (own flat), higher education, supportive family</a:t>
            </a:r>
          </a:p>
          <a:p>
            <a:r>
              <a:rPr lang="en-GB" dirty="0"/>
              <a:t>Involved (as volunteer) in the creation of special COVID unit in a large Polish city, currently on sick leave due to pregnancy;</a:t>
            </a:r>
          </a:p>
          <a:p>
            <a:r>
              <a:rPr lang="en-GB" dirty="0"/>
              <a:t>Precarity in terms of (relatively) low wages, lack of control over working time and (very)hierarchical work culture, but not employment insecurity;</a:t>
            </a:r>
          </a:p>
          <a:p>
            <a:r>
              <a:rPr lang="en-GB" dirty="0"/>
              <a:t>Pandemic as accelerated learning-by-doing, fostering solidarity of (young) doctors (1</a:t>
            </a:r>
            <a:r>
              <a:rPr lang="en-GB" baseline="30000" dirty="0"/>
              <a:t>st</a:t>
            </a:r>
            <a:r>
              <a:rPr lang="en-GB" dirty="0"/>
              <a:t> wave – the role of FB) despite deteriorating social image and the feeling of stigmatisation due to improved wages  (2</a:t>
            </a:r>
            <a:r>
              <a:rPr lang="en-GB" baseline="30000" dirty="0"/>
              <a:t>nd</a:t>
            </a:r>
            <a:r>
              <a:rPr lang="en-GB" dirty="0"/>
              <a:t> -3</a:t>
            </a:r>
            <a:r>
              <a:rPr lang="en-GB" baseline="30000" dirty="0"/>
              <a:t>rd</a:t>
            </a:r>
            <a:r>
              <a:rPr lang="en-GB" dirty="0"/>
              <a:t> wave)</a:t>
            </a:r>
          </a:p>
          <a:p>
            <a:r>
              <a:rPr lang="en-GB" dirty="0"/>
              <a:t>Pandemic experienced in terms of further work-life imbalance, work intensification, blocking stabilisation in the private life – in addition to notorious violation of labour code with respect to the working time; </a:t>
            </a:r>
          </a:p>
          <a:p>
            <a:r>
              <a:rPr lang="en-GB" dirty="0"/>
              <a:t>Response: temporary exit (</a:t>
            </a:r>
            <a:r>
              <a:rPr lang="pl-PL" dirty="0" err="1"/>
              <a:t>due</a:t>
            </a:r>
            <a:r>
              <a:rPr lang="pl-PL" dirty="0"/>
              <a:t> to </a:t>
            </a:r>
            <a:r>
              <a:rPr lang="en-GB" dirty="0"/>
              <a:t>pregnancy) to save ‘life’ from ‘work’ combined with the support of ‘voice’ strategy (young resident doctors’ mobilisation) 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1918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case of young delivery worker: Marcin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199" y="1690688"/>
            <a:ext cx="10956637" cy="4867130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26 y.o. courier working </a:t>
            </a:r>
            <a:r>
              <a:rPr lang="en-GB" dirty="0"/>
              <a:t>for Glovo &amp; street artist / cultural animator, working-class, Jewish background, lower secondary education, married to</a:t>
            </a:r>
            <a:r>
              <a:rPr lang="pl-PL" dirty="0"/>
              <a:t> </a:t>
            </a:r>
            <a:r>
              <a:rPr lang="pl-PL" dirty="0" err="1"/>
              <a:t>unemployed</a:t>
            </a:r>
            <a:r>
              <a:rPr lang="en-GB" dirty="0"/>
              <a:t> Ukrainian, 2 children, rented flat; lack of financial support of family; </a:t>
            </a:r>
          </a:p>
          <a:p>
            <a:r>
              <a:rPr lang="en-GB" dirty="0"/>
              <a:t>Precarity as long-term experience of low wages (and no wage paid), indebtedness, lack of employment security reinforced by precariousness and multilevel lack of recognition; </a:t>
            </a:r>
          </a:p>
          <a:p>
            <a:r>
              <a:rPr lang="en-GB" dirty="0"/>
              <a:t>Over 10 jobs in the last 10 years: job changes/losses explained by the passion to street art which makes it difficult to hold a stable, regular job;</a:t>
            </a:r>
          </a:p>
          <a:p>
            <a:r>
              <a:rPr lang="en-GB" dirty="0"/>
              <a:t>Pandemic contributing to job loss in a petrol station</a:t>
            </a:r>
            <a:r>
              <a:rPr lang="pl-PL" dirty="0"/>
              <a:t> </a:t>
            </a:r>
            <a:r>
              <a:rPr lang="pl-PL" dirty="0" err="1"/>
              <a:t>where</a:t>
            </a:r>
            <a:r>
              <a:rPr lang="pl-PL" dirty="0"/>
              <a:t> he </a:t>
            </a:r>
            <a:r>
              <a:rPr lang="pl-PL" dirty="0" err="1"/>
              <a:t>worked</a:t>
            </a:r>
            <a:r>
              <a:rPr lang="pl-PL" dirty="0"/>
              <a:t> for 1,5 </a:t>
            </a:r>
            <a:r>
              <a:rPr lang="pl-PL" dirty="0" err="1"/>
              <a:t>years</a:t>
            </a:r>
            <a:r>
              <a:rPr lang="en-GB" dirty="0"/>
              <a:t> and blocking biographical plan of opening an own, small business as cultural animator: Glovo seen as a flexible solution</a:t>
            </a:r>
          </a:p>
          <a:p>
            <a:r>
              <a:rPr lang="en-GB" dirty="0"/>
              <a:t>Oversupply of labour, (real) wage cuts due to the changes in the calculation of rates;</a:t>
            </a:r>
          </a:p>
          <a:p>
            <a:r>
              <a:rPr lang="en-GB" dirty="0"/>
              <a:t>Response: collective mobilisation via FB group (and face-to-face meetings) and strike of 100 couriers covering entire conurbation; </a:t>
            </a:r>
          </a:p>
          <a:p>
            <a:r>
              <a:rPr lang="en-GB" dirty="0"/>
              <a:t>for Marcin</a:t>
            </a:r>
            <a:r>
              <a:rPr lang="pl-PL" dirty="0"/>
              <a:t> (as one of the </a:t>
            </a:r>
            <a:r>
              <a:rPr lang="pl-PL" dirty="0" err="1"/>
              <a:t>leaders</a:t>
            </a:r>
            <a:r>
              <a:rPr lang="pl-PL" dirty="0"/>
              <a:t> of the </a:t>
            </a:r>
            <a:r>
              <a:rPr lang="pl-PL" dirty="0" err="1"/>
              <a:t>strike</a:t>
            </a:r>
            <a:r>
              <a:rPr lang="pl-PL" dirty="0"/>
              <a:t>),</a:t>
            </a:r>
            <a:r>
              <a:rPr lang="en-GB" dirty="0"/>
              <a:t> the strike is also the moment of recognition which he seemed to have lacked since his early childhood; Marcin considers organising unions, but at the same time (again) leaves the platform for his artistic activities </a:t>
            </a:r>
            <a:r>
              <a:rPr lang="pl-PL" dirty="0"/>
              <a:t>and </a:t>
            </a:r>
            <a:r>
              <a:rPr lang="pl-PL" dirty="0" err="1"/>
              <a:t>seeks</a:t>
            </a:r>
            <a:r>
              <a:rPr lang="pl-PL" dirty="0"/>
              <a:t> for </a:t>
            </a:r>
            <a:r>
              <a:rPr lang="en-GB" dirty="0"/>
              <a:t>more time and space for his family</a:t>
            </a:r>
            <a:r>
              <a:rPr lang="pl-PL" dirty="0"/>
              <a:t> </a:t>
            </a:r>
            <a:r>
              <a:rPr lang="en-GB" dirty="0"/>
              <a:t> – ephemeral mobilisation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27791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483878"/>
            <a:ext cx="10515600" cy="5064704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In Poland, pandemic slowed down the state- and unions-led policies aimed at combating precarious employment: </a:t>
            </a:r>
          </a:p>
          <a:p>
            <a:pPr lvl="1"/>
            <a:r>
              <a:rPr lang="en-GB" dirty="0"/>
              <a:t>limited support for those with civil-law contracts (and employees more broadly – as compared to employers); </a:t>
            </a:r>
          </a:p>
          <a:p>
            <a:pPr lvl="1"/>
            <a:r>
              <a:rPr lang="en-GB" dirty="0"/>
              <a:t>precarity as the buffer of the labour market variously experienced in relation to workers’ life strategies (as illustrated by Paulina vs. Marcin cases); </a:t>
            </a:r>
          </a:p>
          <a:p>
            <a:r>
              <a:rPr lang="en-GB" dirty="0"/>
              <a:t>Pandemic revealing basic (human) precariousness (Butler)</a:t>
            </a:r>
          </a:p>
          <a:p>
            <a:pPr lvl="1"/>
            <a:r>
              <a:rPr lang="en-GB" dirty="0"/>
              <a:t>Managing precariousness is supported by unequally distributed economic, social and </a:t>
            </a:r>
            <a:r>
              <a:rPr lang="en-GB"/>
              <a:t>biographical resources</a:t>
            </a:r>
            <a:endParaRPr lang="en-GB" dirty="0"/>
          </a:p>
          <a:p>
            <a:r>
              <a:rPr lang="en-GB" dirty="0"/>
              <a:t>Hypothesis for further research: </a:t>
            </a:r>
          </a:p>
          <a:p>
            <a:pPr lvl="1"/>
            <a:r>
              <a:rPr lang="en-GB" dirty="0"/>
              <a:t>instead of normalisation of precarity, the prolonged experience of the subsequent pandemic</a:t>
            </a:r>
            <a:r>
              <a:rPr lang="pl-PL" dirty="0"/>
              <a:t> </a:t>
            </a:r>
            <a:r>
              <a:rPr lang="pl-PL" dirty="0" err="1"/>
              <a:t>waves</a:t>
            </a:r>
            <a:r>
              <a:rPr lang="en-GB" dirty="0"/>
              <a:t> contributes to questioning of (the pre-pandemic labour market) normality which can also lead to new forms of solidarity, contestation and protests</a:t>
            </a:r>
            <a:endParaRPr lang="pl-PL" dirty="0"/>
          </a:p>
          <a:p>
            <a:pPr lvl="1"/>
            <a:r>
              <a:rPr lang="pl-PL" dirty="0"/>
              <a:t>(Post-)</a:t>
            </a:r>
            <a:r>
              <a:rPr lang="pl-PL" dirty="0" err="1"/>
              <a:t>pandemic</a:t>
            </a:r>
            <a:r>
              <a:rPr lang="pl-PL" dirty="0"/>
              <a:t> </a:t>
            </a:r>
            <a:r>
              <a:rPr lang="pl-PL" dirty="0" err="1"/>
              <a:t>mobilisation</a:t>
            </a:r>
            <a:r>
              <a:rPr lang="pl-PL" dirty="0"/>
              <a:t> co-</a:t>
            </a:r>
            <a:r>
              <a:rPr lang="pl-PL" dirty="0" err="1"/>
              <a:t>exist</a:t>
            </a:r>
            <a:r>
              <a:rPr lang="en-GB" dirty="0"/>
              <a:t>s</a:t>
            </a:r>
            <a:r>
              <a:rPr lang="pl-PL" dirty="0"/>
              <a:t> with a </a:t>
            </a:r>
            <a:r>
              <a:rPr lang="pl-PL" dirty="0" err="1"/>
              <a:t>range</a:t>
            </a:r>
            <a:r>
              <a:rPr lang="pl-PL" dirty="0"/>
              <a:t> of </a:t>
            </a:r>
            <a:r>
              <a:rPr lang="pl-PL" dirty="0" err="1"/>
              <a:t>other</a:t>
            </a:r>
            <a:r>
              <a:rPr lang="pl-PL" dirty="0"/>
              <a:t>, </a:t>
            </a:r>
            <a:r>
              <a:rPr lang="pl-PL" dirty="0" err="1"/>
              <a:t>individual</a:t>
            </a:r>
            <a:r>
              <a:rPr lang="pl-PL" dirty="0"/>
              <a:t> </a:t>
            </a:r>
            <a:r>
              <a:rPr lang="pl-PL" dirty="0" err="1"/>
              <a:t>strategies</a:t>
            </a:r>
            <a:r>
              <a:rPr lang="en-GB" dirty="0"/>
              <a:t> which make it rather ephemeral unless supported by existing labour organisations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4739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7891"/>
            <a:ext cx="10515600" cy="45790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dirty="0"/>
              <a:t>The question of the ‘normalisation of precarity’ </a:t>
            </a:r>
            <a:r>
              <a:rPr lang="pl-PL" dirty="0" err="1"/>
              <a:t>denoting</a:t>
            </a:r>
            <a:r>
              <a:rPr lang="pl-PL" dirty="0"/>
              <a:t> the</a:t>
            </a:r>
            <a:r>
              <a:rPr lang="en-GB" dirty="0"/>
              <a:t> </a:t>
            </a:r>
            <a:r>
              <a:rPr lang="pl-PL" dirty="0" err="1"/>
              <a:t>institutionalised</a:t>
            </a:r>
            <a:r>
              <a:rPr lang="pl-PL" dirty="0"/>
              <a:t> </a:t>
            </a:r>
            <a:r>
              <a:rPr lang="pl-PL" dirty="0" err="1"/>
              <a:t>expectation</a:t>
            </a:r>
            <a:r>
              <a:rPr lang="pl-PL" dirty="0"/>
              <a:t> of </a:t>
            </a:r>
            <a:r>
              <a:rPr lang="pl-PL" dirty="0" err="1"/>
              <a:t>precarious</a:t>
            </a:r>
            <a:r>
              <a:rPr lang="pl-PL" dirty="0"/>
              <a:t> </a:t>
            </a:r>
            <a:r>
              <a:rPr lang="pl-PL" dirty="0" err="1"/>
              <a:t>employment</a:t>
            </a:r>
            <a:r>
              <a:rPr lang="pl-PL" dirty="0"/>
              <a:t> as one of the </a:t>
            </a:r>
            <a:r>
              <a:rPr lang="pl-PL" dirty="0" err="1"/>
              <a:t>phases</a:t>
            </a:r>
            <a:r>
              <a:rPr lang="pl-PL" dirty="0"/>
              <a:t> in </a:t>
            </a:r>
            <a:r>
              <a:rPr lang="en-GB" dirty="0"/>
              <a:t>(young workers) biographies (Mrozowicki 2016)</a:t>
            </a:r>
            <a:r>
              <a:rPr lang="pl-PL" dirty="0"/>
              <a:t> </a:t>
            </a:r>
            <a:endParaRPr lang="en-GB" dirty="0"/>
          </a:p>
          <a:p>
            <a:pPr algn="just"/>
            <a:r>
              <a:rPr lang="en-US" dirty="0"/>
              <a:t>Does the pandemic and (post-)pandemic socio-economic crisis contribute to the further ‘</a:t>
            </a:r>
            <a:r>
              <a:rPr lang="en-US" dirty="0" err="1"/>
              <a:t>normalisation</a:t>
            </a:r>
            <a:r>
              <a:rPr lang="en-US" dirty="0"/>
              <a:t>’ of </a:t>
            </a:r>
            <a:r>
              <a:rPr lang="en-US" dirty="0" err="1"/>
              <a:t>precarity</a:t>
            </a:r>
            <a:r>
              <a:rPr lang="en-US" dirty="0"/>
              <a:t> or, reversely, create conditions in which </a:t>
            </a:r>
            <a:r>
              <a:rPr lang="en-US" dirty="0" err="1"/>
              <a:t>precarity</a:t>
            </a:r>
            <a:r>
              <a:rPr lang="en-US" dirty="0"/>
              <a:t> is contested? </a:t>
            </a:r>
          </a:p>
          <a:p>
            <a:pPr algn="just"/>
            <a:r>
              <a:rPr lang="en-GB" dirty="0"/>
              <a:t>Building a bridge between the recently completed </a:t>
            </a:r>
            <a:r>
              <a:rPr lang="en-GB" b="1" dirty="0"/>
              <a:t>PREWORK</a:t>
            </a:r>
            <a:r>
              <a:rPr lang="en-GB" dirty="0"/>
              <a:t> project – on young precarious workers in Poland and Germany - and </a:t>
            </a:r>
            <a:r>
              <a:rPr lang="en-GB" b="1" dirty="0"/>
              <a:t>COV-WORK </a:t>
            </a:r>
            <a:r>
              <a:rPr lang="en-GB" dirty="0"/>
              <a:t>project</a:t>
            </a:r>
            <a:r>
              <a:rPr lang="pl-PL" dirty="0"/>
              <a:t> on </a:t>
            </a:r>
            <a:r>
              <a:rPr lang="en-GB" dirty="0"/>
              <a:t>changes in work organisation, collective labour relations and discourse about work as well as the socio-economic consciousness</a:t>
            </a:r>
            <a:r>
              <a:rPr lang="pl-PL" dirty="0"/>
              <a:t> during the pandemic and its </a:t>
            </a:r>
            <a:r>
              <a:rPr lang="pl-PL" dirty="0" err="1"/>
              <a:t>aftermath</a:t>
            </a:r>
            <a:r>
              <a:rPr lang="pl-PL" dirty="0"/>
              <a:t>.</a:t>
            </a:r>
            <a:endParaRPr lang="en-GB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2196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Precarity and its normalisation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err="1"/>
              <a:t>Precari</a:t>
            </a:r>
            <a:r>
              <a:rPr lang="en-GB" dirty="0" err="1"/>
              <a:t>ousness</a:t>
            </a:r>
            <a:r>
              <a:rPr lang="en-GB" dirty="0"/>
              <a:t> as the basic human condition of vulnerability (Butler)</a:t>
            </a:r>
          </a:p>
          <a:p>
            <a:pPr algn="just"/>
            <a:r>
              <a:rPr lang="en-US" dirty="0" err="1"/>
              <a:t>Precarity</a:t>
            </a:r>
            <a:r>
              <a:rPr lang="en-US" dirty="0"/>
              <a:t> as ‘work for remuneration </a:t>
            </a:r>
            <a:r>
              <a:rPr lang="en-US" dirty="0" err="1"/>
              <a:t>characterised</a:t>
            </a:r>
            <a:r>
              <a:rPr lang="en-US" dirty="0"/>
              <a:t> by uncertainty, low income and limited social benefits and statutory entitlements’ (</a:t>
            </a:r>
            <a:r>
              <a:rPr lang="en-US" dirty="0" err="1"/>
              <a:t>Vosko</a:t>
            </a:r>
            <a:r>
              <a:rPr lang="en-US" dirty="0"/>
              <a:t> 2000)</a:t>
            </a:r>
          </a:p>
          <a:p>
            <a:r>
              <a:rPr lang="en-US" dirty="0"/>
              <a:t>Precarity as a deviation from what is considered standard and normal (employment) in a particular society (Castel, 2000; </a:t>
            </a:r>
            <a:r>
              <a:rPr lang="en-US" dirty="0" err="1"/>
              <a:t>Dörre</a:t>
            </a:r>
            <a:r>
              <a:rPr lang="en-US" dirty="0"/>
              <a:t> 2014)</a:t>
            </a:r>
          </a:p>
          <a:p>
            <a:r>
              <a:rPr lang="en-US" dirty="0"/>
              <a:t>Precarity as new norm (</a:t>
            </a:r>
            <a:r>
              <a:rPr lang="en-US" dirty="0" err="1"/>
              <a:t>Lorey</a:t>
            </a:r>
            <a:r>
              <a:rPr lang="en-US" dirty="0"/>
              <a:t> 2015) vs. </a:t>
            </a:r>
            <a:r>
              <a:rPr lang="en-US" dirty="0" err="1"/>
              <a:t>precarity</a:t>
            </a:r>
            <a:r>
              <a:rPr lang="en-US" dirty="0"/>
              <a:t> as the basis for class formation and </a:t>
            </a:r>
            <a:r>
              <a:rPr lang="en-US" dirty="0" err="1"/>
              <a:t>mobilisation</a:t>
            </a:r>
            <a:r>
              <a:rPr lang="en-US" dirty="0"/>
              <a:t> (Standing 2011</a:t>
            </a:r>
            <a:r>
              <a:rPr lang="pl-PL" dirty="0"/>
              <a:t>)</a:t>
            </a:r>
            <a:endParaRPr lang="en-GB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6211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sources of the normalisation of precarity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97891"/>
            <a:ext cx="10515600" cy="4673600"/>
          </a:xfrm>
        </p:spPr>
        <p:txBody>
          <a:bodyPr>
            <a:normAutofit/>
          </a:bodyPr>
          <a:lstStyle/>
          <a:p>
            <a:r>
              <a:rPr lang="en-GB" dirty="0"/>
              <a:t>Cultural explanations :</a:t>
            </a:r>
          </a:p>
          <a:p>
            <a:pPr lvl="1"/>
            <a:r>
              <a:rPr lang="en-GB" dirty="0"/>
              <a:t>Hegemonic discourses of late capitalism (</a:t>
            </a:r>
            <a:r>
              <a:rPr lang="en-GB" dirty="0" err="1"/>
              <a:t>Boltanski</a:t>
            </a:r>
            <a:r>
              <a:rPr lang="en-GB" dirty="0"/>
              <a:t>, </a:t>
            </a:r>
            <a:r>
              <a:rPr lang="en-GB" dirty="0" err="1"/>
              <a:t>Chiapello</a:t>
            </a:r>
            <a:r>
              <a:rPr lang="en-GB" dirty="0"/>
              <a:t> 2005); Ideology of meritocracy (Littler 2008); ideology of entrepreneurship and entrepreneurial self (</a:t>
            </a:r>
            <a:r>
              <a:rPr lang="en-GB" dirty="0" err="1"/>
              <a:t>Bove</a:t>
            </a:r>
            <a:r>
              <a:rPr lang="en-GB" dirty="0"/>
              <a:t> et al. 2017)</a:t>
            </a:r>
          </a:p>
          <a:p>
            <a:r>
              <a:rPr lang="en-GB" dirty="0"/>
              <a:t>Generational explanations:</a:t>
            </a:r>
          </a:p>
          <a:p>
            <a:pPr lvl="1"/>
            <a:r>
              <a:rPr lang="en-GB" dirty="0"/>
              <a:t>Precarity seen as temporary life phase; stepping-stone hypothesis (Giermanowska 2013); shifting values and commitments among millennials (</a:t>
            </a:r>
            <a:r>
              <a:rPr lang="en-GB" dirty="0" err="1"/>
              <a:t>Hurrelmann</a:t>
            </a:r>
            <a:r>
              <a:rPr lang="en-GB" dirty="0"/>
              <a:t>, Albrecht 2014)</a:t>
            </a:r>
          </a:p>
          <a:p>
            <a:r>
              <a:rPr lang="en-GB" dirty="0"/>
              <a:t>Structural explanations:</a:t>
            </a:r>
          </a:p>
          <a:p>
            <a:pPr lvl="1"/>
            <a:r>
              <a:rPr lang="en-GB" dirty="0"/>
              <a:t>Collective disorganisation of precarious workers resulting from the specificity of their (non-)employment relationship; lack of associational power (</a:t>
            </a:r>
            <a:r>
              <a:rPr lang="en-GB" dirty="0" err="1"/>
              <a:t>Schmalz</a:t>
            </a:r>
            <a:r>
              <a:rPr lang="en-GB" dirty="0"/>
              <a:t> et al. 2018)</a:t>
            </a:r>
            <a:endParaRPr lang="pl-PL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8604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Pandemic as social acceleration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199" y="1531620"/>
            <a:ext cx="10928927" cy="461772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en-US" dirty="0"/>
              <a:t>The unfolding (post-)pandemic crisis amplifying labour market insecurity (Eurofound 2020) </a:t>
            </a:r>
            <a:r>
              <a:rPr lang="en-US" dirty="0">
                <a:sym typeface="Wingdings" panose="05000000000000000000" pitchFamily="2" charset="2"/>
              </a:rPr>
              <a:t> the peripheral workers, women, migrants suffering the most as the “new working class” (Harvey 2020); </a:t>
            </a:r>
            <a:endParaRPr lang="pl-PL" dirty="0">
              <a:sym typeface="Wingdings" panose="05000000000000000000" pitchFamily="2" charset="2"/>
            </a:endParaRPr>
          </a:p>
          <a:p>
            <a:pPr algn="just">
              <a:spcBef>
                <a:spcPts val="0"/>
              </a:spcBef>
            </a:pPr>
            <a:r>
              <a:rPr lang="en-GB" dirty="0">
                <a:sym typeface="Wingdings" panose="05000000000000000000" pitchFamily="2" charset="2"/>
              </a:rPr>
              <a:t>Pandemic in the COVWORK project </a:t>
            </a:r>
            <a:r>
              <a:rPr lang="pl-PL" dirty="0">
                <a:sym typeface="Wingdings" panose="05000000000000000000" pitchFamily="2" charset="2"/>
              </a:rPr>
              <a:t>in</a:t>
            </a:r>
            <a:r>
              <a:rPr lang="en-GB" dirty="0">
                <a:sym typeface="Wingdings" panose="05000000000000000000" pitchFamily="2" charset="2"/>
              </a:rPr>
              <a:t>i</a:t>
            </a:r>
            <a:r>
              <a:rPr lang="pl-PL" dirty="0" err="1">
                <a:sym typeface="Wingdings" panose="05000000000000000000" pitchFamily="2" charset="2"/>
              </a:rPr>
              <a:t>tially</a:t>
            </a:r>
            <a:r>
              <a:rPr lang="pl-PL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interpreted </a:t>
            </a:r>
            <a:r>
              <a:rPr lang="pl-PL" dirty="0">
                <a:sym typeface="Wingdings" panose="05000000000000000000" pitchFamily="2" charset="2"/>
              </a:rPr>
              <a:t>in </a:t>
            </a:r>
            <a:r>
              <a:rPr lang="pl-PL" dirty="0" err="1">
                <a:sym typeface="Wingdings" panose="05000000000000000000" pitchFamily="2" charset="2"/>
              </a:rPr>
              <a:t>line</a:t>
            </a:r>
            <a:r>
              <a:rPr lang="pl-PL" dirty="0">
                <a:sym typeface="Wingdings" panose="05000000000000000000" pitchFamily="2" charset="2"/>
              </a:rPr>
              <a:t> with:</a:t>
            </a:r>
            <a:endParaRPr lang="en-GB" dirty="0">
              <a:sym typeface="Wingdings" panose="05000000000000000000" pitchFamily="2" charset="2"/>
            </a:endParaRPr>
          </a:p>
          <a:p>
            <a:pPr lvl="1" algn="just">
              <a:spcBef>
                <a:spcPts val="0"/>
              </a:spcBef>
            </a:pPr>
            <a:r>
              <a:rPr lang="en-GB" b="1" dirty="0">
                <a:sym typeface="Wingdings" panose="05000000000000000000" pitchFamily="2" charset="2"/>
              </a:rPr>
              <a:t>the </a:t>
            </a:r>
            <a:r>
              <a:rPr lang="en-GB" b="1" dirty="0" err="1">
                <a:sym typeface="Wingdings" panose="05000000000000000000" pitchFamily="2" charset="2"/>
              </a:rPr>
              <a:t>Polanyian</a:t>
            </a:r>
            <a:r>
              <a:rPr lang="en-GB" b="1" dirty="0">
                <a:sym typeface="Wingdings" panose="05000000000000000000" pitchFamily="2" charset="2"/>
              </a:rPr>
              <a:t> approach: </a:t>
            </a:r>
            <a:r>
              <a:rPr lang="en-GB" dirty="0">
                <a:sym typeface="Wingdings" panose="05000000000000000000" pitchFamily="2" charset="2"/>
              </a:rPr>
              <a:t>pandemic as an opportunity for counter-movements, including those against the </a:t>
            </a:r>
            <a:r>
              <a:rPr lang="en-GB" dirty="0" err="1">
                <a:sym typeface="Wingdings" panose="05000000000000000000" pitchFamily="2" charset="2"/>
              </a:rPr>
              <a:t>precarisation</a:t>
            </a:r>
            <a:r>
              <a:rPr lang="en-GB" dirty="0">
                <a:sym typeface="Wingdings" panose="05000000000000000000" pitchFamily="2" charset="2"/>
              </a:rPr>
              <a:t>;</a:t>
            </a:r>
          </a:p>
          <a:p>
            <a:pPr lvl="1" algn="just">
              <a:spcBef>
                <a:spcPts val="0"/>
              </a:spcBef>
            </a:pPr>
            <a:r>
              <a:rPr lang="en-GB" b="1" dirty="0">
                <a:sym typeface="Wingdings" panose="05000000000000000000" pitchFamily="2" charset="2"/>
              </a:rPr>
              <a:t>the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b="1" dirty="0">
                <a:sym typeface="Wingdings" panose="05000000000000000000" pitchFamily="2" charset="2"/>
              </a:rPr>
              <a:t>Marxian approach: </a:t>
            </a:r>
            <a:r>
              <a:rPr lang="en-GB" dirty="0">
                <a:sym typeface="Wingdings" panose="05000000000000000000" pitchFamily="2" charset="2"/>
              </a:rPr>
              <a:t>pandemic as a driver of spatial, organisational, technological and product fixes aimed at capital accumulation  (</a:t>
            </a:r>
            <a:r>
              <a:rPr lang="en-GB" dirty="0" err="1">
                <a:sym typeface="Wingdings" panose="05000000000000000000" pitchFamily="2" charset="2"/>
              </a:rPr>
              <a:t>D.Harvey</a:t>
            </a:r>
            <a:r>
              <a:rPr lang="en-GB" dirty="0">
                <a:sym typeface="Wingdings" panose="05000000000000000000" pitchFamily="2" charset="2"/>
              </a:rPr>
              <a:t>, B. Silver)</a:t>
            </a:r>
            <a:r>
              <a:rPr lang="pl-PL" dirty="0">
                <a:sym typeface="Wingdings" panose="05000000000000000000" pitchFamily="2" charset="2"/>
              </a:rPr>
              <a:t> in </a:t>
            </a:r>
            <a:r>
              <a:rPr lang="pl-PL" dirty="0" err="1">
                <a:sym typeface="Wingdings" panose="05000000000000000000" pitchFamily="2" charset="2"/>
              </a:rPr>
              <a:t>response</a:t>
            </a:r>
            <a:r>
              <a:rPr lang="pl-PL" dirty="0">
                <a:sym typeface="Wingdings" panose="05000000000000000000" pitchFamily="2" charset="2"/>
              </a:rPr>
              <a:t> to </a:t>
            </a:r>
            <a:r>
              <a:rPr lang="en-GB" dirty="0">
                <a:sym typeface="Wingdings" panose="05000000000000000000" pitchFamily="2" charset="2"/>
              </a:rPr>
              <a:t>the (expected) decline of profits and social conflicts </a:t>
            </a:r>
          </a:p>
          <a:p>
            <a:pPr lvl="1" algn="just">
              <a:spcBef>
                <a:spcPts val="0"/>
              </a:spcBef>
            </a:pPr>
            <a:r>
              <a:rPr lang="en-GB" b="1" dirty="0">
                <a:sym typeface="Wingdings" panose="05000000000000000000" pitchFamily="2" charset="2"/>
              </a:rPr>
              <a:t>the </a:t>
            </a:r>
            <a:r>
              <a:rPr lang="en-GB" b="1" dirty="0" err="1">
                <a:sym typeface="Wingdings" panose="05000000000000000000" pitchFamily="2" charset="2"/>
              </a:rPr>
              <a:t>Schumpenterian</a:t>
            </a:r>
            <a:r>
              <a:rPr lang="en-GB" b="1" dirty="0">
                <a:sym typeface="Wingdings" panose="05000000000000000000" pitchFamily="2" charset="2"/>
              </a:rPr>
              <a:t> approach:  </a:t>
            </a:r>
            <a:r>
              <a:rPr lang="en-GB" dirty="0">
                <a:sym typeface="Wingdings" panose="05000000000000000000" pitchFamily="2" charset="2"/>
              </a:rPr>
              <a:t>pandemic as a source of innovation </a:t>
            </a:r>
            <a:r>
              <a:rPr lang="en-GB" b="1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 </a:t>
            </a:r>
          </a:p>
          <a:p>
            <a:pPr algn="just">
              <a:spcBef>
                <a:spcPts val="0"/>
              </a:spcBef>
            </a:pPr>
            <a:r>
              <a:rPr lang="en-US" dirty="0"/>
              <a:t>The pandemic as the acceleration (Rosa 2015) and ‘frenetic standstill’ (Rosa 2020): deepening of pre-pandemic social, economic and technological trends and social inequalities </a:t>
            </a:r>
          </a:p>
          <a:p>
            <a:pPr algn="just">
              <a:spcBef>
                <a:spcPts val="0"/>
              </a:spcBef>
            </a:pPr>
            <a:endParaRPr lang="en-US" dirty="0">
              <a:sym typeface="Wingdings" panose="05000000000000000000" pitchFamily="2" charset="2"/>
            </a:endParaRPr>
          </a:p>
          <a:p>
            <a:pPr algn="just">
              <a:spcBef>
                <a:spcPts val="0"/>
              </a:spcBef>
            </a:pPr>
            <a:endParaRPr lang="en-US" dirty="0">
              <a:sym typeface="Wingdings" panose="05000000000000000000" pitchFamily="2" charset="2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dirty="0"/>
          </a:p>
          <a:p>
            <a:pPr algn="just">
              <a:spcBef>
                <a:spcPts val="0"/>
              </a:spcBef>
            </a:pPr>
            <a:endParaRPr lang="en-US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0438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case of Poland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199" y="1459346"/>
            <a:ext cx="11254741" cy="5215774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Pandemic in the context of ‘patchwork capitalism’ (</a:t>
            </a:r>
            <a:r>
              <a:rPr lang="en-GB" dirty="0" err="1"/>
              <a:t>Rapacki</a:t>
            </a:r>
            <a:r>
              <a:rPr lang="en-GB" dirty="0"/>
              <a:t>, Gardawski 2020) characterised by the weak institutional coordination and developed in the course of subsequent systemic crises since the late 1970s</a:t>
            </a:r>
          </a:p>
          <a:p>
            <a:r>
              <a:rPr lang="en-GB" dirty="0"/>
              <a:t>Despite some </a:t>
            </a:r>
            <a:r>
              <a:rPr lang="en-GB" dirty="0" err="1"/>
              <a:t>cassandric</a:t>
            </a:r>
            <a:r>
              <a:rPr lang="en-GB" dirty="0"/>
              <a:t> predictions, the pandemic and a series of lockdowns that followed have not resulted in an economic breakdown;</a:t>
            </a:r>
          </a:p>
          <a:p>
            <a:r>
              <a:rPr lang="en-GB" dirty="0"/>
              <a:t>Very strong public intervention provided a cushion, yet at the expense of rapid rise in public debt - u</a:t>
            </a:r>
            <a:r>
              <a:rPr lang="en-US" dirty="0" err="1"/>
              <a:t>nemployment</a:t>
            </a:r>
            <a:r>
              <a:rPr lang="en-US" dirty="0"/>
              <a:t> rate </a:t>
            </a:r>
            <a:r>
              <a:rPr lang="en-GB" dirty="0"/>
              <a:t>did not </a:t>
            </a:r>
            <a:r>
              <a:rPr lang="pl-PL" dirty="0" err="1"/>
              <a:t>change</a:t>
            </a:r>
            <a:r>
              <a:rPr lang="pl-PL" dirty="0"/>
              <a:t> 3.1%</a:t>
            </a:r>
            <a:r>
              <a:rPr lang="en-GB" dirty="0"/>
              <a:t> (the end of 2020)</a:t>
            </a:r>
            <a:r>
              <a:rPr lang="pl-PL" dirty="0"/>
              <a:t>, </a:t>
            </a:r>
            <a:r>
              <a:rPr lang="pl-PL" dirty="0" err="1"/>
              <a:t>yet</a:t>
            </a:r>
            <a:r>
              <a:rPr lang="pl-PL" dirty="0"/>
              <a:t> </a:t>
            </a:r>
            <a:r>
              <a:rPr lang="pl-PL" dirty="0" err="1"/>
              <a:t>rose</a:t>
            </a:r>
            <a:r>
              <a:rPr lang="pl-PL" dirty="0"/>
              <a:t> to 4.0% </a:t>
            </a:r>
            <a:r>
              <a:rPr lang="pl-PL" dirty="0" err="1"/>
              <a:t>during</a:t>
            </a:r>
            <a:r>
              <a:rPr lang="pl-PL" dirty="0"/>
              <a:t> the 1st </a:t>
            </a:r>
            <a:r>
              <a:rPr lang="pl-PL" dirty="0" err="1"/>
              <a:t>quarter</a:t>
            </a:r>
            <a:r>
              <a:rPr lang="pl-PL" dirty="0"/>
              <a:t> of 2021</a:t>
            </a:r>
            <a:r>
              <a:rPr lang="en-US" dirty="0"/>
              <a:t>, GDP f</a:t>
            </a:r>
            <a:r>
              <a:rPr lang="pl-PL" dirty="0"/>
              <a:t>e</a:t>
            </a:r>
            <a:r>
              <a:rPr lang="en-US" dirty="0" err="1"/>
              <a:t>ll</a:t>
            </a:r>
            <a:r>
              <a:rPr lang="en-US" dirty="0"/>
              <a:t> by 2.8%</a:t>
            </a:r>
            <a:r>
              <a:rPr lang="en-GB" dirty="0"/>
              <a:t> in </a:t>
            </a:r>
            <a:r>
              <a:rPr lang="pl-PL" dirty="0"/>
              <a:t>2019/2020</a:t>
            </a:r>
            <a:r>
              <a:rPr lang="en-US" dirty="0"/>
              <a:t>;</a:t>
            </a:r>
          </a:p>
          <a:p>
            <a:r>
              <a:rPr lang="en-GB" dirty="0"/>
              <a:t>Gradual decline in the share of civil-law contracts due to regulatory efforts was interrupted by the pandemic (support of those with civil-law contracts was individualised and limited to one-time compensation  of some 1200 EUR)</a:t>
            </a:r>
          </a:p>
          <a:p>
            <a:r>
              <a:rPr lang="en-US" dirty="0"/>
              <a:t>Pandemic clearly demonstrated the role of precarious, civil-law contracts and dependent solo-self employment as labour market buffers (as compared to the stability of employment contracts in Q1-Q4) </a:t>
            </a:r>
            <a:endParaRPr lang="pl-PL" dirty="0"/>
          </a:p>
          <a:p>
            <a:r>
              <a:rPr lang="en-US" dirty="0"/>
              <a:t>Some discontent observed among the </a:t>
            </a:r>
            <a:r>
              <a:rPr lang="en-US" dirty="0" err="1"/>
              <a:t>precarity</a:t>
            </a:r>
            <a:r>
              <a:rPr lang="en-US"/>
              <a:t>-threatened groups such as dependent solo-self employment manifesting in a bottom-up social movement called Business on Strike.</a:t>
            </a:r>
          </a:p>
          <a:p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3205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Pandemic as the accelerator of precarity?</a:t>
            </a:r>
            <a:endParaRPr lang="pl-PL" dirty="0"/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0493813"/>
              </p:ext>
            </p:extLst>
          </p:nvPr>
        </p:nvGraphicFramePr>
        <p:xfrm>
          <a:off x="716396" y="1385455"/>
          <a:ext cx="10450368" cy="4978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4119418" y="6465455"/>
            <a:ext cx="7234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Source: Statistics Poland, own calculations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0055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Methodological note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Data used in both projects: biographical narrative interviews (BNI) (</a:t>
            </a:r>
            <a:r>
              <a:rPr lang="en-US" dirty="0" err="1"/>
              <a:t>Schütze</a:t>
            </a:r>
            <a:r>
              <a:rPr lang="en-US" dirty="0"/>
              <a:t> 2005) with a list of additional themes (in part III)</a:t>
            </a:r>
          </a:p>
          <a:p>
            <a:r>
              <a:rPr lang="en-US" dirty="0"/>
              <a:t>PREWORK: </a:t>
            </a:r>
            <a:r>
              <a:rPr lang="pl-PL" dirty="0"/>
              <a:t>63 </a:t>
            </a:r>
            <a:r>
              <a:rPr lang="en-GB" dirty="0"/>
              <a:t>BNIs</a:t>
            </a:r>
            <a:r>
              <a:rPr lang="pl-PL" dirty="0"/>
              <a:t> in Poland (60 in Germany – not </a:t>
            </a:r>
            <a:r>
              <a:rPr lang="pl-PL" dirty="0" err="1"/>
              <a:t>considered</a:t>
            </a:r>
            <a:r>
              <a:rPr lang="pl-PL" dirty="0"/>
              <a:t> </a:t>
            </a:r>
            <a:r>
              <a:rPr lang="pl-PL" dirty="0" err="1"/>
              <a:t>here</a:t>
            </a:r>
            <a:r>
              <a:rPr lang="pl-PL" dirty="0"/>
              <a:t>)</a:t>
            </a:r>
            <a:r>
              <a:rPr lang="en-GB" dirty="0"/>
              <a:t>, 18-35 </a:t>
            </a:r>
            <a:r>
              <a:rPr lang="en-GB" dirty="0" err="1"/>
              <a:t>y.o</a:t>
            </a:r>
            <a:r>
              <a:rPr lang="en-GB" dirty="0"/>
              <a:t>., different industries, in precarious employment (PE): </a:t>
            </a:r>
            <a:r>
              <a:rPr lang="en-US" dirty="0"/>
              <a:t>non-standard, traineeships, unemployed non-standard employment </a:t>
            </a:r>
          </a:p>
          <a:p>
            <a:r>
              <a:rPr lang="en-US" dirty="0"/>
              <a:t>COVWORK: 8 pilot BNIs so far, full age range, essential sectors: education (3), health care (3), logistics (2) – in PE and not; plus 15 expert interviews with unionists (11) and employers (4) </a:t>
            </a:r>
          </a:p>
          <a:p>
            <a:r>
              <a:rPr lang="pl-PL" dirty="0"/>
              <a:t>The </a:t>
            </a:r>
            <a:r>
              <a:rPr lang="pl-PL" dirty="0" err="1"/>
              <a:t>relevance</a:t>
            </a:r>
            <a:r>
              <a:rPr lang="pl-PL" dirty="0"/>
              <a:t> of story-</a:t>
            </a:r>
            <a:r>
              <a:rPr lang="pl-PL" dirty="0" err="1"/>
              <a:t>telling</a:t>
            </a:r>
            <a:r>
              <a:rPr lang="pl-PL" dirty="0"/>
              <a:t> and </a:t>
            </a:r>
            <a:r>
              <a:rPr lang="pl-PL" dirty="0" err="1"/>
              <a:t>narrations</a:t>
            </a:r>
            <a:r>
              <a:rPr lang="pl-PL" dirty="0"/>
              <a:t> in the </a:t>
            </a:r>
            <a:r>
              <a:rPr lang="pl-PL" dirty="0" err="1"/>
              <a:t>social</a:t>
            </a:r>
            <a:r>
              <a:rPr lang="pl-PL" dirty="0"/>
              <a:t> </a:t>
            </a:r>
            <a:r>
              <a:rPr lang="pl-PL" dirty="0" err="1"/>
              <a:t>construction</a:t>
            </a:r>
            <a:r>
              <a:rPr lang="pl-PL" dirty="0"/>
              <a:t> of </a:t>
            </a:r>
            <a:r>
              <a:rPr lang="pl-PL" dirty="0" err="1"/>
              <a:t>pandemic</a:t>
            </a:r>
            <a:r>
              <a:rPr lang="pl-PL" dirty="0"/>
              <a:t> (</a:t>
            </a:r>
            <a:r>
              <a:rPr lang="pl-PL" dirty="0" err="1"/>
              <a:t>Delanty</a:t>
            </a:r>
            <a:r>
              <a:rPr lang="pl-PL" dirty="0"/>
              <a:t> 2021) (and </a:t>
            </a:r>
            <a:r>
              <a:rPr lang="pl-PL" dirty="0" err="1"/>
              <a:t>precarity</a:t>
            </a:r>
            <a:r>
              <a:rPr lang="pl-PL" dirty="0"/>
              <a:t>?)</a:t>
            </a:r>
            <a:endParaRPr lang="en-US" dirty="0"/>
          </a:p>
          <a:p>
            <a:r>
              <a:rPr lang="en-US" dirty="0"/>
              <a:t>Tentative analysis so far in COVWORK (the GTM tools) – for the sake of the paper, two contrastive cases were selected (high educated young resident doctor Paulina and lower educated courier &amp; street artist – Marcin)</a:t>
            </a:r>
            <a:endParaRPr lang="pl-PL" dirty="0"/>
          </a:p>
          <a:p>
            <a:endParaRPr lang="en-US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6209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Pre-pandemic normalisation: PREWORK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4440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dirty="0"/>
              <a:t>According to the findings from PREWORK project (Mrozowicki, </a:t>
            </a:r>
            <a:r>
              <a:rPr lang="en-GB" dirty="0" err="1"/>
              <a:t>Trappmann</a:t>
            </a:r>
            <a:r>
              <a:rPr lang="en-GB" dirty="0"/>
              <a:t> 2020), precarity (among young people aged up to 35) has been increasingly ’normalised’, that is, taken for granted/come to terms with as an inevitable feature of life.</a:t>
            </a:r>
          </a:p>
          <a:p>
            <a:pPr algn="just"/>
            <a:r>
              <a:rPr lang="en-US" dirty="0"/>
              <a:t>Precarity has been rarely seen as biographical problem not just within the ‘creative’, high-skilled milieu, but also among some lower-skilled, but resourceful </a:t>
            </a:r>
            <a:r>
              <a:rPr lang="en-GB" dirty="0"/>
              <a:t>workers (‘</a:t>
            </a:r>
            <a:r>
              <a:rPr lang="en-GB" dirty="0" err="1"/>
              <a:t>bricolageurs</a:t>
            </a:r>
            <a:r>
              <a:rPr lang="en-GB" dirty="0"/>
              <a:t>’)</a:t>
            </a:r>
          </a:p>
          <a:p>
            <a:pPr algn="just"/>
            <a:r>
              <a:rPr lang="en-US" dirty="0"/>
              <a:t>Precarity was seen as problematic in case of older cohort of informants, as well as in case of growing life precariousness (unsupportive social networks, biographical predicaments etc.) </a:t>
            </a:r>
            <a:r>
              <a:rPr lang="en-US" dirty="0">
                <a:sym typeface="Wingdings" panose="05000000000000000000" pitchFamily="2" charset="2"/>
              </a:rPr>
              <a:t> support for</a:t>
            </a:r>
            <a:r>
              <a:rPr lang="en-US" dirty="0"/>
              <a:t> generational explanations</a:t>
            </a:r>
          </a:p>
          <a:p>
            <a:pPr algn="just"/>
            <a:r>
              <a:rPr lang="en-US" dirty="0"/>
              <a:t>Critique of </a:t>
            </a:r>
            <a:r>
              <a:rPr lang="en-US" dirty="0" err="1"/>
              <a:t>precarity</a:t>
            </a:r>
            <a:r>
              <a:rPr lang="en-US" dirty="0"/>
              <a:t> has been more likely in case of those who developed political consciousness in the course of their biography</a:t>
            </a:r>
            <a:endParaRPr lang="en-GB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9618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727E5445F6E1444AE0C915021096086" ma:contentTypeVersion="13" ma:contentTypeDescription="Utwórz nowy dokument." ma:contentTypeScope="" ma:versionID="51ace881d540c7bb3f503300afb9ee6d">
  <xsd:schema xmlns:xsd="http://www.w3.org/2001/XMLSchema" xmlns:xs="http://www.w3.org/2001/XMLSchema" xmlns:p="http://schemas.microsoft.com/office/2006/metadata/properties" xmlns:ns2="6def8458-60a0-4475-9982-0b4b6df69c80" xmlns:ns3="d52139d9-580e-4fba-af73-a5ede5f87fa4" targetNamespace="http://schemas.microsoft.com/office/2006/metadata/properties" ma:root="true" ma:fieldsID="296f16424c638fbefa94817a566029ae" ns2:_="" ns3:_="">
    <xsd:import namespace="6def8458-60a0-4475-9982-0b4b6df69c80"/>
    <xsd:import namespace="d52139d9-580e-4fba-af73-a5ede5f87f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ef8458-60a0-4475-9982-0b4b6df69c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2139d9-580e-4fba-af73-a5ede5f87fa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40DDEF-4548-47C7-AB26-FBC554DB01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ef8458-60a0-4475-9982-0b4b6df69c80"/>
    <ds:schemaRef ds:uri="d52139d9-580e-4fba-af73-a5ede5f87f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795E48-18DD-4A80-B8A8-283F2F50AF8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26E57B0-9A73-4186-B722-22CB78F0B5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9654</TotalTime>
  <Words>1950</Words>
  <Application>Microsoft Office PowerPoint</Application>
  <PresentationFormat>Panoramiczny</PresentationFormat>
  <Paragraphs>101</Paragraphs>
  <Slides>14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Office Theme</vt:lpstr>
      <vt:lpstr>(Post-)pandemic Crisis and the Normalisation of Precarity</vt:lpstr>
      <vt:lpstr>Introduction</vt:lpstr>
      <vt:lpstr>Precarity and its normalisation</vt:lpstr>
      <vt:lpstr>The sources of the normalisation of precarity</vt:lpstr>
      <vt:lpstr>Pandemic as social acceleration </vt:lpstr>
      <vt:lpstr>The case of Poland</vt:lpstr>
      <vt:lpstr>Pandemic as the accelerator of precarity?</vt:lpstr>
      <vt:lpstr>Methodological note</vt:lpstr>
      <vt:lpstr>Pre-pandemic normalisation: PREWORK</vt:lpstr>
      <vt:lpstr>Pandemic biographies: an overview</vt:lpstr>
      <vt:lpstr>Pandemic and precarity: what’s new? </vt:lpstr>
      <vt:lpstr>The case of young doctor: Paulina</vt:lpstr>
      <vt:lpstr>The case of young delivery worker: Marcin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and the Prospects of Trade Union Renewal?  The Case of Poland</dc:title>
  <dc:creator>Czarzasty</dc:creator>
  <cp:lastModifiedBy>Adam Mrozowicki</cp:lastModifiedBy>
  <cp:revision>108</cp:revision>
  <dcterms:created xsi:type="dcterms:W3CDTF">2021-06-30T12:11:03Z</dcterms:created>
  <dcterms:modified xsi:type="dcterms:W3CDTF">2021-09-02T07:53:00Z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0x0101009727E5445F6E1444AE0C915021096086</vt:lpwstr>
  </property>
</Properties>
</file>