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68" r:id="rId4"/>
    <p:sldId id="266" r:id="rId5"/>
    <p:sldId id="267" r:id="rId6"/>
    <p:sldId id="271" r:id="rId7"/>
    <p:sldId id="273" r:id="rId8"/>
    <p:sldId id="274" r:id="rId9"/>
    <p:sldId id="270"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ek Burski" initials="JB" lastIdx="9" clrIdx="0">
    <p:extLst>
      <p:ext uri="{19B8F6BF-5375-455C-9EA6-DF929625EA0E}">
        <p15:presenceInfo xmlns:p15="http://schemas.microsoft.com/office/powerpoint/2012/main" userId="S::jacek.burski@uni.lodz.pl::40460c97-4be5-4241-a9dd-d554c96627cf" providerId="AD"/>
      </p:ext>
    </p:extLst>
  </p:cmAuthor>
  <p:cmAuthor id="2" name="alicja palęcka" initials="ap" lastIdx="7" clrIdx="1">
    <p:extLst>
      <p:ext uri="{19B8F6BF-5375-455C-9EA6-DF929625EA0E}">
        <p15:presenceInfo xmlns:p15="http://schemas.microsoft.com/office/powerpoint/2012/main" userId="alicja palęc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3856" autoAdjust="0"/>
  </p:normalViewPr>
  <p:slideViewPr>
    <p:cSldViewPr snapToGrid="0">
      <p:cViewPr varScale="1">
        <p:scale>
          <a:sx n="36" d="100"/>
          <a:sy n="36" d="100"/>
        </p:scale>
        <p:origin x="1304" y="44"/>
      </p:cViewPr>
      <p:guideLst/>
    </p:cSldViewPr>
  </p:slideViewPr>
  <p:outlineViewPr>
    <p:cViewPr>
      <p:scale>
        <a:sx n="33" d="100"/>
        <a:sy n="33" d="100"/>
      </p:scale>
      <p:origin x="0" y="0"/>
    </p:cViewPr>
  </p:outlineViewPr>
  <p:notesTextViewPr>
    <p:cViewPr>
      <p:scale>
        <a:sx n="1" d="1"/>
        <a:sy n="1" d="1"/>
      </p:scale>
      <p:origin x="0" y="-280"/>
    </p:cViewPr>
  </p:notesTextViewPr>
  <p:sorterViewPr>
    <p:cViewPr>
      <p:scale>
        <a:sx n="100" d="100"/>
        <a:sy n="100" d="100"/>
      </p:scale>
      <p:origin x="0" y="0"/>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2EF3D-6334-4586-BE5E-DD4A5D1F7DE5}" type="datetimeFigureOut">
              <a:rPr lang="pl-PL" smtClean="0"/>
              <a:t>12.05.2021</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33911-6679-4A64-89EB-E9B176CE3CB4}" type="slidenum">
              <a:rPr lang="pl-PL" smtClean="0"/>
              <a:t>‹#›</a:t>
            </a:fld>
            <a:endParaRPr lang="pl-PL"/>
          </a:p>
        </p:txBody>
      </p:sp>
    </p:spTree>
    <p:extLst>
      <p:ext uri="{BB962C8B-B14F-4D97-AF65-F5344CB8AC3E}">
        <p14:creationId xmlns:p14="http://schemas.microsoft.com/office/powerpoint/2010/main" val="2330431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AA33911-6679-4A64-89EB-E9B176CE3CB4}" type="slidenum">
              <a:rPr lang="pl-PL" smtClean="0"/>
              <a:t>1</a:t>
            </a:fld>
            <a:endParaRPr lang="pl-PL"/>
          </a:p>
        </p:txBody>
      </p:sp>
    </p:spTree>
    <p:extLst>
      <p:ext uri="{BB962C8B-B14F-4D97-AF65-F5344CB8AC3E}">
        <p14:creationId xmlns:p14="http://schemas.microsoft.com/office/powerpoint/2010/main" val="437924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AA33911-6679-4A64-89EB-E9B176CE3CB4}" type="slidenum">
              <a:rPr lang="pl-PL" smtClean="0"/>
              <a:t>2</a:t>
            </a:fld>
            <a:endParaRPr lang="pl-PL"/>
          </a:p>
        </p:txBody>
      </p:sp>
    </p:spTree>
    <p:extLst>
      <p:ext uri="{BB962C8B-B14F-4D97-AF65-F5344CB8AC3E}">
        <p14:creationId xmlns:p14="http://schemas.microsoft.com/office/powerpoint/2010/main" val="1365420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AA33911-6679-4A64-89EB-E9B176CE3CB4}" type="slidenum">
              <a:rPr lang="pl-PL" smtClean="0"/>
              <a:t>3</a:t>
            </a:fld>
            <a:endParaRPr lang="pl-PL"/>
          </a:p>
        </p:txBody>
      </p:sp>
    </p:spTree>
    <p:extLst>
      <p:ext uri="{BB962C8B-B14F-4D97-AF65-F5344CB8AC3E}">
        <p14:creationId xmlns:p14="http://schemas.microsoft.com/office/powerpoint/2010/main" val="1139064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AA33911-6679-4A64-89EB-E9B176CE3CB4}" type="slidenum">
              <a:rPr lang="pl-PL" smtClean="0"/>
              <a:t>4</a:t>
            </a:fld>
            <a:endParaRPr lang="pl-PL"/>
          </a:p>
        </p:txBody>
      </p:sp>
    </p:spTree>
    <p:extLst>
      <p:ext uri="{BB962C8B-B14F-4D97-AF65-F5344CB8AC3E}">
        <p14:creationId xmlns:p14="http://schemas.microsoft.com/office/powerpoint/2010/main" val="84533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Education, logistics, health care and social care are the focus of </a:t>
            </a:r>
            <a:r>
              <a:rPr lang="en-US" sz="1200" b="0" i="0" u="none" strike="noStrike" kern="1200" dirty="0" err="1">
                <a:solidFill>
                  <a:schemeClr val="tx1"/>
                </a:solidFill>
                <a:effectLst/>
                <a:latin typeface="+mn-lt"/>
                <a:ea typeface="+mn-ea"/>
                <a:cs typeface="+mn-cs"/>
              </a:rPr>
              <a:t>Cov</a:t>
            </a:r>
            <a:r>
              <a:rPr lang="en-US" sz="1200" b="0" i="0" u="none" strike="noStrike" kern="1200" dirty="0">
                <a:solidFill>
                  <a:schemeClr val="tx1"/>
                </a:solidFill>
                <a:effectLst/>
                <a:latin typeface="+mn-lt"/>
                <a:ea typeface="+mn-ea"/>
                <a:cs typeface="+mn-cs"/>
              </a:rPr>
              <a:t>-work project. However, after evaluation of the first portion of articles we decided to focus this presentation on the last sector (of health care and social care) for cohesiveness and brevity.</a:t>
            </a:r>
            <a:r>
              <a:rPr lang="en-US" sz="1200" b="0" i="0" strike="sngStrike" kern="1200" dirty="0">
                <a:solidFill>
                  <a:schemeClr val="tx1"/>
                </a:solidFill>
                <a:effectLst/>
                <a:latin typeface="+mn-lt"/>
                <a:ea typeface="+mn-ea"/>
                <a:cs typeface="+mn-cs"/>
              </a:rPr>
              <a:t> </a:t>
            </a:r>
            <a:endParaRPr lang="pl-PL" sz="1200" b="0" i="0" strike="sngStrike" kern="1200" dirty="0">
              <a:solidFill>
                <a:schemeClr val="tx1"/>
              </a:solidFill>
              <a:effectLst/>
              <a:latin typeface="+mn-lt"/>
              <a:ea typeface="+mn-ea"/>
              <a:cs typeface="+mn-cs"/>
            </a:endParaRPr>
          </a:p>
          <a:p>
            <a:pPr rtl="0"/>
            <a:endParaRPr lang="pl-PL" sz="1200" b="0" i="0" strike="sng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Generally inflation of texts concerning </a:t>
            </a:r>
            <a:r>
              <a:rPr lang="en-US" sz="1200" b="0" i="0" u="none" strike="noStrike" kern="1200" dirty="0" err="1">
                <a:solidFill>
                  <a:schemeClr val="tx1"/>
                </a:solidFill>
                <a:effectLst/>
                <a:latin typeface="+mn-lt"/>
                <a:ea typeface="+mn-ea"/>
                <a:cs typeface="+mn-cs"/>
              </a:rPr>
              <a:t>covid</a:t>
            </a:r>
            <a:r>
              <a:rPr lang="en-US" sz="1200" b="0" i="0" u="none" strike="noStrike" kern="1200" dirty="0">
                <a:solidFill>
                  <a:schemeClr val="tx1"/>
                </a:solidFill>
                <a:effectLst/>
                <a:latin typeface="+mn-lt"/>
                <a:ea typeface="+mn-ea"/>
                <a:cs typeface="+mn-cs"/>
              </a:rPr>
              <a:t> outbreak and its influence on various spheres of social life can be observed. However, vast majority of texts that we analyzed turned out to be case studies: of single hospitals, clinics, districts, etc.</a:t>
            </a:r>
            <a:endParaRPr lang="pl-PL" sz="1200" b="0" i="0" u="none" strike="noStrike" kern="1200" dirty="0">
              <a:solidFill>
                <a:schemeClr val="tx1"/>
              </a:solidFill>
              <a:effectLst/>
              <a:latin typeface="+mn-lt"/>
              <a:ea typeface="+mn-ea"/>
              <a:cs typeface="+mn-cs"/>
            </a:endParaRPr>
          </a:p>
          <a:p>
            <a:pPr rtl="0"/>
            <a:endParaRPr lang="en-US" dirty="0">
              <a:effectLst/>
            </a:endParaRPr>
          </a:p>
          <a:p>
            <a:pPr rtl="0"/>
            <a:r>
              <a:rPr lang="en-US" sz="1200" b="0" i="0" u="none" strike="noStrike" kern="1200" dirty="0">
                <a:solidFill>
                  <a:schemeClr val="tx1"/>
                </a:solidFill>
                <a:effectLst/>
                <a:latin typeface="+mn-lt"/>
                <a:ea typeface="+mn-ea"/>
                <a:cs typeface="+mn-cs"/>
              </a:rPr>
              <a:t>We performed a systematic search of terms related to </a:t>
            </a:r>
            <a:r>
              <a:rPr lang="en-US" sz="1200" b="0" i="0" u="none" strike="noStrike" kern="1200" dirty="0" err="1">
                <a:solidFill>
                  <a:schemeClr val="tx1"/>
                </a:solidFill>
                <a:effectLst/>
                <a:latin typeface="+mn-lt"/>
                <a:ea typeface="+mn-ea"/>
                <a:cs typeface="+mn-cs"/>
              </a:rPr>
              <a:t>Covid</a:t>
            </a:r>
            <a:r>
              <a:rPr lang="en-US" sz="1200" b="0" i="0" u="none" strike="noStrike" kern="1200" dirty="0">
                <a:solidFill>
                  <a:schemeClr val="tx1"/>
                </a:solidFill>
                <a:effectLst/>
                <a:latin typeface="+mn-lt"/>
                <a:ea typeface="+mn-ea"/>
                <a:cs typeface="+mn-cs"/>
              </a:rPr>
              <a:t> outbreak. First step of search was conducted via EBSCO database with search terms</a:t>
            </a:r>
            <a:r>
              <a:rPr lang="pl-PL" sz="1200" b="0" i="0" u="none" strike="noStrike" kern="1200" dirty="0">
                <a:solidFill>
                  <a:schemeClr val="tx1"/>
                </a:solidFill>
                <a:effectLst/>
                <a:latin typeface="+mn-lt"/>
                <a:ea typeface="+mn-ea"/>
                <a:cs typeface="+mn-cs"/>
              </a:rPr>
              <a:t> </a:t>
            </a:r>
            <a:r>
              <a:rPr lang="pl-PL" sz="1200" b="0" i="0" u="none" strike="noStrike" kern="1200" dirty="0" err="1">
                <a:solidFill>
                  <a:schemeClr val="tx1"/>
                </a:solidFill>
                <a:effectLst/>
                <a:latin typeface="+mn-lt"/>
                <a:ea typeface="+mn-ea"/>
                <a:cs typeface="+mn-cs"/>
              </a:rPr>
              <a:t>listed</a:t>
            </a:r>
            <a:r>
              <a:rPr lang="pl-PL" sz="1200" b="0" i="0" u="none" strike="noStrike" kern="1200" dirty="0">
                <a:solidFill>
                  <a:schemeClr val="tx1"/>
                </a:solidFill>
                <a:effectLst/>
                <a:latin typeface="+mn-lt"/>
                <a:ea typeface="+mn-ea"/>
                <a:cs typeface="+mn-cs"/>
              </a:rPr>
              <a:t> on the </a:t>
            </a:r>
            <a:r>
              <a:rPr lang="pl-PL" sz="1200" b="0" i="0" u="none" strike="noStrike" kern="1200" dirty="0" err="1">
                <a:solidFill>
                  <a:schemeClr val="tx1"/>
                </a:solidFill>
                <a:effectLst/>
                <a:latin typeface="+mn-lt"/>
                <a:ea typeface="+mn-ea"/>
                <a:cs typeface="+mn-cs"/>
              </a:rPr>
              <a:t>slide</a:t>
            </a:r>
            <a:r>
              <a:rPr lang="en-US" sz="1200" b="0" i="0" u="none" strike="noStrike" kern="1200" dirty="0">
                <a:solidFill>
                  <a:schemeClr val="tx1"/>
                </a:solidFill>
                <a:effectLst/>
                <a:latin typeface="+mn-lt"/>
                <a:ea typeface="+mn-ea"/>
                <a:cs typeface="+mn-cs"/>
              </a:rPr>
              <a:t>. The search result did not seem to be complete, so additional search was performed directly on websites of around 30 social work journals and 15 healthcare journals listed in Journal Citation Report. A list of 64 studies regarding pandemic and clinical social work or healthcare was initially found. From these only 31 were selected as dealing with issues of technology in the sector during the pandemic. These were analyzed with regard to technology, its uses, implementation, issues, risks, advantages.</a:t>
            </a:r>
            <a:endParaRPr lang="pl-PL" dirty="0"/>
          </a:p>
        </p:txBody>
      </p:sp>
      <p:sp>
        <p:nvSpPr>
          <p:cNvPr id="4" name="Symbol zastępczy numeru slajdu 3"/>
          <p:cNvSpPr>
            <a:spLocks noGrp="1"/>
          </p:cNvSpPr>
          <p:nvPr>
            <p:ph type="sldNum" sz="quarter" idx="5"/>
          </p:nvPr>
        </p:nvSpPr>
        <p:spPr/>
        <p:txBody>
          <a:bodyPr/>
          <a:lstStyle/>
          <a:p>
            <a:fld id="{0AA33911-6679-4A64-89EB-E9B176CE3CB4}" type="slidenum">
              <a:rPr lang="pl-PL" smtClean="0"/>
              <a:t>5</a:t>
            </a:fld>
            <a:endParaRPr lang="pl-PL"/>
          </a:p>
        </p:txBody>
      </p:sp>
    </p:spTree>
    <p:extLst>
      <p:ext uri="{BB962C8B-B14F-4D97-AF65-F5344CB8AC3E}">
        <p14:creationId xmlns:p14="http://schemas.microsoft.com/office/powerpoint/2010/main" val="494275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On the map you can see the geographical range of these studies and how the USA is relatively overrepresented while Africa and South America are represented just by one study each.</a:t>
            </a:r>
            <a:endParaRPr lang="en-US" dirty="0">
              <a:effectLst/>
            </a:endParaRPr>
          </a:p>
        </p:txBody>
      </p:sp>
      <p:sp>
        <p:nvSpPr>
          <p:cNvPr id="4" name="Symbol zastępczy numeru slajdu 3"/>
          <p:cNvSpPr>
            <a:spLocks noGrp="1"/>
          </p:cNvSpPr>
          <p:nvPr>
            <p:ph type="sldNum" sz="quarter" idx="5"/>
          </p:nvPr>
        </p:nvSpPr>
        <p:spPr/>
        <p:txBody>
          <a:bodyPr/>
          <a:lstStyle/>
          <a:p>
            <a:fld id="{0AA33911-6679-4A64-89EB-E9B176CE3CB4}" type="slidenum">
              <a:rPr lang="pl-PL" smtClean="0"/>
              <a:t>6</a:t>
            </a:fld>
            <a:endParaRPr lang="pl-PL"/>
          </a:p>
        </p:txBody>
      </p:sp>
    </p:spTree>
    <p:extLst>
      <p:ext uri="{BB962C8B-B14F-4D97-AF65-F5344CB8AC3E}">
        <p14:creationId xmlns:p14="http://schemas.microsoft.com/office/powerpoint/2010/main" val="2943873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most common observations that stem from the literature are rather predictable, we all observed it in the media if not in our own lives:</a:t>
            </a:r>
            <a:endParaRPr lang="en-US" dirty="0">
              <a:effectLst/>
            </a:endParaRPr>
          </a:p>
          <a:p>
            <a:pPr rtl="0" fontAlgn="base"/>
            <a:r>
              <a:rPr lang="en-US" sz="1200" b="0" i="0" u="none" strike="noStrike" kern="1200" dirty="0">
                <a:solidFill>
                  <a:schemeClr val="tx1"/>
                </a:solidFill>
                <a:effectLst/>
                <a:latin typeface="+mn-lt"/>
                <a:ea typeface="+mn-ea"/>
                <a:cs typeface="+mn-cs"/>
              </a:rPr>
              <a:t>the pandemic forced many people working in health and social care to switch to new modalities of contact with patients, clients and colleagues and to use </a:t>
            </a:r>
            <a:r>
              <a:rPr lang="pl-PL" sz="1200" b="0" i="0" u="none" strike="noStrike" kern="1200" dirty="0" err="1">
                <a:solidFill>
                  <a:schemeClr val="tx1"/>
                </a:solidFill>
                <a:effectLst/>
                <a:latin typeface="+mn-lt"/>
                <a:ea typeface="+mn-ea"/>
                <a:cs typeface="+mn-cs"/>
              </a:rPr>
              <a:t>digital</a:t>
            </a:r>
            <a:r>
              <a:rPr lang="pl-PL"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devices on an entirely new scale. In this sphere we certainly and obviously can speak of technological acceleration.</a:t>
            </a:r>
          </a:p>
          <a:p>
            <a:pPr rtl="0" fontAlgn="base"/>
            <a:endParaRPr lang="pl-PL" sz="1200" b="0" i="0" u="none" strike="noStrike" kern="1200" dirty="0">
              <a:solidFill>
                <a:schemeClr val="tx1"/>
              </a:solidFill>
              <a:effectLst/>
              <a:latin typeface="+mn-lt"/>
              <a:ea typeface="+mn-ea"/>
              <a:cs typeface="+mn-cs"/>
            </a:endParaRPr>
          </a:p>
          <a:p>
            <a:pPr rtl="0" fontAlgn="base"/>
            <a:r>
              <a:rPr lang="pl-PL" sz="1200" b="0" i="0" u="none" strike="noStrike" kern="1200" dirty="0">
                <a:solidFill>
                  <a:schemeClr val="tx1"/>
                </a:solidFill>
                <a:effectLst/>
                <a:latin typeface="+mn-lt"/>
                <a:ea typeface="+mn-ea"/>
                <a:cs typeface="+mn-cs"/>
              </a:rPr>
              <a:t>A</a:t>
            </a:r>
            <a:r>
              <a:rPr lang="en-US" sz="1200" b="0" i="0" u="none" strike="noStrike" kern="1200" dirty="0" err="1">
                <a:solidFill>
                  <a:schemeClr val="tx1"/>
                </a:solidFill>
                <a:effectLst/>
                <a:latin typeface="+mn-lt"/>
                <a:ea typeface="+mn-ea"/>
                <a:cs typeface="+mn-cs"/>
              </a:rPr>
              <a:t>brupt</a:t>
            </a:r>
            <a:r>
              <a:rPr lang="en-US" sz="1200" b="0" i="0" u="none" strike="noStrike" kern="1200" dirty="0">
                <a:solidFill>
                  <a:schemeClr val="tx1"/>
                </a:solidFill>
                <a:effectLst/>
                <a:latin typeface="+mn-lt"/>
                <a:ea typeface="+mn-ea"/>
                <a:cs typeface="+mn-cs"/>
              </a:rPr>
              <a:t> change and fast pace of learning new tools and modalities was a source of frustration, fatigue and risk of burnout, confirming Rosa’s observation that technological acceleration has negative social and psychological consequences; in pandemic this difficult aspect is strongly exacerbated</a:t>
            </a:r>
            <a:r>
              <a:rPr lang="pl-PL" sz="1200" b="0" i="0" u="none" strike="noStrike" kern="1200" dirty="0">
                <a:solidFill>
                  <a:schemeClr val="tx1"/>
                </a:solidFill>
                <a:effectLst/>
                <a:latin typeface="+mn-lt"/>
                <a:ea typeface="+mn-ea"/>
                <a:cs typeface="+mn-cs"/>
              </a:rPr>
              <a:t>.</a:t>
            </a:r>
          </a:p>
          <a:p>
            <a:pPr rtl="0" fontAlgn="base"/>
            <a:endParaRPr lang="en-US" sz="1200" b="0" i="0" u="none" strike="noStrike" kern="1200" dirty="0">
              <a:solidFill>
                <a:schemeClr val="tx1"/>
              </a:solidFill>
              <a:effectLst/>
              <a:latin typeface="+mn-lt"/>
              <a:ea typeface="+mn-ea"/>
              <a:cs typeface="+mn-cs"/>
            </a:endParaRPr>
          </a:p>
          <a:p>
            <a:pPr rtl="0" fontAlgn="base"/>
            <a:r>
              <a:rPr lang="pl-PL" sz="1200" b="0" i="0" u="none" strike="noStrike" kern="1200" dirty="0">
                <a:solidFill>
                  <a:schemeClr val="tx1"/>
                </a:solidFill>
                <a:effectLst/>
                <a:latin typeface="+mn-lt"/>
                <a:ea typeface="+mn-ea"/>
                <a:cs typeface="+mn-cs"/>
              </a:rPr>
              <a:t>U</a:t>
            </a:r>
            <a:r>
              <a:rPr lang="en-US" sz="1200" b="0" i="0" u="none" strike="noStrike" kern="1200" dirty="0" err="1">
                <a:solidFill>
                  <a:schemeClr val="tx1"/>
                </a:solidFill>
                <a:effectLst/>
                <a:latin typeface="+mn-lt"/>
                <a:ea typeface="+mn-ea"/>
                <a:cs typeface="+mn-cs"/>
              </a:rPr>
              <a:t>nprecedented</a:t>
            </a:r>
            <a:r>
              <a:rPr lang="en-US" sz="1200" b="0" i="0" u="none" strike="noStrike" kern="1200" dirty="0">
                <a:solidFill>
                  <a:schemeClr val="tx1"/>
                </a:solidFill>
                <a:effectLst/>
                <a:latin typeface="+mn-lt"/>
                <a:ea typeface="+mn-ea"/>
                <a:cs typeface="+mn-cs"/>
              </a:rPr>
              <a:t> degree of creativity and innovation was suddenly necessary in everyday work. Among the most interesting solutions described in case studies are:</a:t>
            </a:r>
            <a:endParaRPr lang="pl-PL" sz="1200" b="0" i="0" u="none" strike="noStrike" kern="1200" dirty="0">
              <a:solidFill>
                <a:schemeClr val="tx1"/>
              </a:solidFill>
              <a:effectLst/>
              <a:latin typeface="+mn-lt"/>
              <a:ea typeface="+mn-ea"/>
              <a:cs typeface="+mn-cs"/>
            </a:endParaRPr>
          </a:p>
          <a:p>
            <a:pPr marL="228600" indent="-228600" rtl="0" fontAlgn="base">
              <a:buAutoNum type="arabicPeriod"/>
            </a:pPr>
            <a:r>
              <a:rPr lang="en-US" sz="1200" b="0" i="0" u="none" strike="noStrike" kern="1200" dirty="0">
                <a:solidFill>
                  <a:schemeClr val="tx1"/>
                </a:solidFill>
                <a:effectLst/>
                <a:latin typeface="+mn-lt"/>
                <a:ea typeface="+mn-ea"/>
                <a:cs typeface="+mn-cs"/>
              </a:rPr>
              <a:t>establishing small interdisciplinary teams of professionals (social workers, psychologists, </a:t>
            </a:r>
            <a:r>
              <a:rPr lang="en-US" sz="1200" b="0" i="0" u="none" strike="noStrike" kern="1200" dirty="0" err="1">
                <a:solidFill>
                  <a:schemeClr val="tx1"/>
                </a:solidFill>
                <a:effectLst/>
                <a:latin typeface="+mn-lt"/>
                <a:ea typeface="+mn-ea"/>
                <a:cs typeface="+mn-cs"/>
              </a:rPr>
              <a:t>etc</a:t>
            </a:r>
            <a:r>
              <a:rPr lang="en-US" sz="1200" b="0" i="0" u="none" strike="noStrike" kern="1200" dirty="0">
                <a:solidFill>
                  <a:schemeClr val="tx1"/>
                </a:solidFill>
                <a:effectLst/>
                <a:latin typeface="+mn-lt"/>
                <a:ea typeface="+mn-ea"/>
                <a:cs typeface="+mn-cs"/>
              </a:rPr>
              <a:t>) who worked online to contact with the </a:t>
            </a:r>
            <a:r>
              <a:rPr lang="en-US" sz="1200" b="0" i="0" u="none" strike="noStrike" kern="1200" dirty="0" err="1">
                <a:solidFill>
                  <a:schemeClr val="tx1"/>
                </a:solidFill>
                <a:effectLst/>
                <a:latin typeface="+mn-lt"/>
                <a:ea typeface="+mn-ea"/>
                <a:cs typeface="+mn-cs"/>
              </a:rPr>
              <a:t>lockdowned</a:t>
            </a:r>
            <a:r>
              <a:rPr lang="en-US" sz="1200" b="0" i="0" u="none" strike="noStrike" kern="1200" dirty="0">
                <a:solidFill>
                  <a:schemeClr val="tx1"/>
                </a:solidFill>
                <a:effectLst/>
                <a:latin typeface="+mn-lt"/>
                <a:ea typeface="+mn-ea"/>
                <a:cs typeface="+mn-cs"/>
              </a:rPr>
              <a:t> community in Wuhan, with one community worker working offline to deliver necessary medication and other supplies as well as vital services and support</a:t>
            </a:r>
            <a:endParaRPr lang="pl-PL" sz="1200" b="0" i="0" u="none" strike="noStrike" kern="1200" dirty="0">
              <a:solidFill>
                <a:schemeClr val="tx1"/>
              </a:solidFill>
              <a:effectLst/>
              <a:latin typeface="+mn-lt"/>
              <a:ea typeface="+mn-ea"/>
              <a:cs typeface="+mn-cs"/>
            </a:endParaRPr>
          </a:p>
          <a:p>
            <a:pPr marL="228600" indent="-228600" rtl="0" fontAlgn="base">
              <a:buAutoNum type="arabicPeriod"/>
            </a:pPr>
            <a:r>
              <a:rPr lang="en-US" sz="1200" b="0" i="0" u="none" strike="noStrike" kern="1200" dirty="0">
                <a:solidFill>
                  <a:schemeClr val="tx1"/>
                </a:solidFill>
                <a:effectLst/>
                <a:latin typeface="+mn-lt"/>
                <a:ea typeface="+mn-ea"/>
                <a:cs typeface="+mn-cs"/>
              </a:rPr>
              <a:t>social workers in Nigeria using pre-modern technologies to reach communities without access to modern technology and spread information about coronavirus and safety measures</a:t>
            </a:r>
            <a:endParaRPr lang="pl-PL" sz="1200" b="0" i="0" u="none" strike="noStrike" kern="1200" dirty="0">
              <a:solidFill>
                <a:schemeClr val="tx1"/>
              </a:solidFill>
              <a:effectLst/>
              <a:latin typeface="+mn-lt"/>
              <a:ea typeface="+mn-ea"/>
              <a:cs typeface="+mn-cs"/>
            </a:endParaRPr>
          </a:p>
          <a:p>
            <a:pPr marL="228600" indent="-228600" rtl="0" fontAlgn="base">
              <a:buAutoNum type="arabicPeriod"/>
            </a:pPr>
            <a:r>
              <a:rPr lang="en-US" sz="1200" b="0" i="0" u="none" strike="noStrike" kern="1200" dirty="0">
                <a:solidFill>
                  <a:schemeClr val="tx1"/>
                </a:solidFill>
                <a:effectLst/>
                <a:latin typeface="+mn-lt"/>
                <a:ea typeface="+mn-ea"/>
                <a:cs typeface="+mn-cs"/>
              </a:rPr>
              <a:t>social workers in palliative care establishing means for dying patients and their close ones to say goodbye remotely and to support people after they lost someone. In this case an interesting paradox became visible: social work as relational labor became almost impossible, yet social workers adapted to digital tools to perform it nevertheless and support people in bereavement without being actually present and </a:t>
            </a:r>
            <a:r>
              <a:rPr lang="pl-PL" sz="1200" b="0" i="0" u="none" strike="noStrike" kern="1200" dirty="0">
                <a:solidFill>
                  <a:schemeClr val="tx1"/>
                </a:solidFill>
                <a:effectLst/>
                <a:latin typeface="+mn-lt"/>
                <a:ea typeface="+mn-ea"/>
                <a:cs typeface="+mn-cs"/>
              </a:rPr>
              <a:t>not </a:t>
            </a:r>
            <a:r>
              <a:rPr lang="en-US" sz="1200" b="0" i="0" u="none" strike="noStrike" kern="1200" dirty="0">
                <a:solidFill>
                  <a:schemeClr val="tx1"/>
                </a:solidFill>
                <a:effectLst/>
                <a:latin typeface="+mn-lt"/>
                <a:ea typeface="+mn-ea"/>
                <a:cs typeface="+mn-cs"/>
              </a:rPr>
              <a:t>being able to touch and hug them when necessary.</a:t>
            </a:r>
            <a:endParaRPr lang="pl-PL" sz="1200" b="0" i="0" u="none" strike="noStrike" kern="1200" dirty="0">
              <a:solidFill>
                <a:schemeClr val="tx1"/>
              </a:solidFill>
              <a:effectLst/>
              <a:latin typeface="+mn-lt"/>
              <a:ea typeface="+mn-ea"/>
              <a:cs typeface="+mn-cs"/>
            </a:endParaRPr>
          </a:p>
          <a:p>
            <a:pPr marL="228600" indent="-228600" rtl="0" fontAlgn="base">
              <a:buAutoNum type="arabicPeriod"/>
            </a:pPr>
            <a:r>
              <a:rPr lang="pl-PL" sz="1200" b="0" i="0" u="none" strike="noStrike" kern="1200" dirty="0">
                <a:solidFill>
                  <a:schemeClr val="tx1"/>
                </a:solidFill>
                <a:effectLst/>
                <a:latin typeface="+mn-lt"/>
                <a:ea typeface="+mn-ea"/>
                <a:cs typeface="+mn-cs"/>
              </a:rPr>
              <a:t>Online </a:t>
            </a:r>
            <a:r>
              <a:rPr lang="en-US" sz="1200" b="0" i="0" u="none" strike="noStrike" kern="1200" dirty="0">
                <a:solidFill>
                  <a:schemeClr val="tx1"/>
                </a:solidFill>
                <a:effectLst/>
                <a:latin typeface="+mn-lt"/>
                <a:ea typeface="+mn-ea"/>
                <a:cs typeface="+mn-cs"/>
              </a:rPr>
              <a:t>support groups formed both in health and social care</a:t>
            </a:r>
          </a:p>
        </p:txBody>
      </p:sp>
      <p:sp>
        <p:nvSpPr>
          <p:cNvPr id="4" name="Symbol zastępczy numeru slajdu 3"/>
          <p:cNvSpPr>
            <a:spLocks noGrp="1"/>
          </p:cNvSpPr>
          <p:nvPr>
            <p:ph type="sldNum" sz="quarter" idx="5"/>
          </p:nvPr>
        </p:nvSpPr>
        <p:spPr/>
        <p:txBody>
          <a:bodyPr/>
          <a:lstStyle/>
          <a:p>
            <a:fld id="{0AA33911-6679-4A64-89EB-E9B176CE3CB4}" type="slidenum">
              <a:rPr lang="pl-PL" smtClean="0"/>
              <a:t>7</a:t>
            </a:fld>
            <a:endParaRPr lang="pl-PL"/>
          </a:p>
        </p:txBody>
      </p:sp>
    </p:spTree>
    <p:extLst>
      <p:ext uri="{BB962C8B-B14F-4D97-AF65-F5344CB8AC3E}">
        <p14:creationId xmlns:p14="http://schemas.microsoft.com/office/powerpoint/2010/main" val="649772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Perhaps the most interesting outcome of our query is not what is in the literature but what is missing or lacking or is only signaled. First of all, the fast proliferation of case studies and </a:t>
            </a:r>
            <a:r>
              <a:rPr lang="en-US" sz="1200" b="0" i="1" u="none" strike="noStrike" kern="1200" dirty="0">
                <a:solidFill>
                  <a:schemeClr val="tx1"/>
                </a:solidFill>
                <a:effectLst/>
                <a:latin typeface="+mn-lt"/>
                <a:ea typeface="+mn-ea"/>
                <a:cs typeface="+mn-cs"/>
              </a:rPr>
              <a:t>ad hoc</a:t>
            </a:r>
            <a:r>
              <a:rPr lang="en-US" sz="1200" b="0" i="0" u="none" strike="noStrike" kern="1200" dirty="0">
                <a:solidFill>
                  <a:schemeClr val="tx1"/>
                </a:solidFill>
                <a:effectLst/>
                <a:latin typeface="+mn-lt"/>
                <a:ea typeface="+mn-ea"/>
                <a:cs typeface="+mn-cs"/>
              </a:rPr>
              <a:t> studies results in describing </a:t>
            </a:r>
            <a:r>
              <a:rPr lang="en-US" sz="1200" b="0" i="1" u="none" strike="noStrike" kern="1200" dirty="0">
                <a:solidFill>
                  <a:schemeClr val="tx1"/>
                </a:solidFill>
                <a:effectLst/>
                <a:latin typeface="+mn-lt"/>
                <a:ea typeface="+mn-ea"/>
                <a:cs typeface="+mn-cs"/>
              </a:rPr>
              <a:t>what is there </a:t>
            </a:r>
            <a:r>
              <a:rPr lang="en-US" sz="1200" b="0" i="0" u="none" strike="noStrike" kern="1200" dirty="0">
                <a:solidFill>
                  <a:schemeClr val="tx1"/>
                </a:solidFill>
                <a:effectLst/>
                <a:latin typeface="+mn-lt"/>
                <a:ea typeface="+mn-ea"/>
                <a:cs typeface="+mn-cs"/>
              </a:rPr>
              <a:t>and </a:t>
            </a:r>
            <a:r>
              <a:rPr lang="en-US" sz="1200" b="0" i="1" u="none" strike="noStrike" kern="1200" dirty="0">
                <a:solidFill>
                  <a:schemeClr val="tx1"/>
                </a:solidFill>
                <a:effectLst/>
                <a:latin typeface="+mn-lt"/>
                <a:ea typeface="+mn-ea"/>
                <a:cs typeface="+mn-cs"/>
              </a:rPr>
              <a:t>what happened </a:t>
            </a:r>
            <a:r>
              <a:rPr lang="en-US" sz="1200" b="0" i="0" u="none" strike="noStrike" kern="1200" dirty="0">
                <a:solidFill>
                  <a:schemeClr val="tx1"/>
                </a:solidFill>
                <a:effectLst/>
                <a:latin typeface="+mn-lt"/>
                <a:ea typeface="+mn-ea"/>
                <a:cs typeface="+mn-cs"/>
              </a:rPr>
              <a:t>almost without reflection on alternatives. Workers’ perspective is present in those studies only in terms of their challenged wellbeing, their ability to learn or their creativity but not in any kind of resistance or reluctance towards changes (with </a:t>
            </a:r>
            <a:r>
              <a:rPr lang="pl-PL" sz="1200" b="0" i="0" u="none" strike="noStrike" kern="1200" dirty="0">
                <a:solidFill>
                  <a:schemeClr val="tx1"/>
                </a:solidFill>
                <a:effectLst/>
                <a:latin typeface="+mn-lt"/>
                <a:ea typeface="+mn-ea"/>
                <a:cs typeface="+mn-cs"/>
              </a:rPr>
              <a:t>one</a:t>
            </a:r>
            <a:r>
              <a:rPr lang="en-US" sz="1200" b="0" i="0" u="none" strike="noStrike" kern="1200" dirty="0">
                <a:solidFill>
                  <a:schemeClr val="tx1"/>
                </a:solidFill>
                <a:effectLst/>
                <a:latin typeface="+mn-lt"/>
                <a:ea typeface="+mn-ea"/>
                <a:cs typeface="+mn-cs"/>
              </a:rPr>
              <a:t> exception about which we tell in a moment). We consider workers’ resistance as an important source of alternatives so it’s important to trace them during the crisis (and our project </a:t>
            </a:r>
            <a:r>
              <a:rPr lang="en-US" sz="1200" b="0" i="0" u="none" strike="noStrike" kern="1200" dirty="0" err="1">
                <a:solidFill>
                  <a:schemeClr val="tx1"/>
                </a:solidFill>
                <a:effectLst/>
                <a:latin typeface="+mn-lt"/>
                <a:ea typeface="+mn-ea"/>
                <a:cs typeface="+mn-cs"/>
              </a:rPr>
              <a:t>Cov</a:t>
            </a:r>
            <a:r>
              <a:rPr lang="en-US" sz="1200" b="0" i="0" u="none" strike="noStrike" kern="1200" dirty="0">
                <a:solidFill>
                  <a:schemeClr val="tx1"/>
                </a:solidFill>
                <a:effectLst/>
                <a:latin typeface="+mn-lt"/>
                <a:ea typeface="+mn-ea"/>
                <a:cs typeface="+mn-cs"/>
              </a:rPr>
              <a:t>-work aims to do that). We conclude that possibilities and alternatives will be considered after saturation or even oversaturation with these kinds of ad hoc studies</a:t>
            </a:r>
            <a:r>
              <a:rPr lang="pl-PL" sz="1200" b="0" i="0" u="none" strike="noStrike" kern="1200" dirty="0">
                <a:solidFill>
                  <a:schemeClr val="tx1"/>
                </a:solidFill>
                <a:effectLst/>
                <a:latin typeface="+mn-lt"/>
                <a:ea typeface="+mn-ea"/>
                <a:cs typeface="+mn-cs"/>
              </a:rPr>
              <a:t> </a:t>
            </a:r>
            <a:r>
              <a:rPr lang="pl-PL" sz="1200" b="0" i="0" u="none" strike="noStrike" kern="1200" dirty="0" err="1">
                <a:solidFill>
                  <a:schemeClr val="tx1"/>
                </a:solidFill>
                <a:effectLst/>
                <a:latin typeface="+mn-lt"/>
                <a:ea typeface="+mn-ea"/>
                <a:cs typeface="+mn-cs"/>
              </a:rPr>
              <a:t>is</a:t>
            </a:r>
            <a:r>
              <a:rPr lang="pl-PL" sz="1200" b="0" i="0" u="none" strike="noStrike" kern="1200" dirty="0">
                <a:solidFill>
                  <a:schemeClr val="tx1"/>
                </a:solidFill>
                <a:effectLst/>
                <a:latin typeface="+mn-lt"/>
                <a:ea typeface="+mn-ea"/>
                <a:cs typeface="+mn-cs"/>
              </a:rPr>
              <a:t> </a:t>
            </a:r>
            <a:r>
              <a:rPr lang="pl-PL" sz="1200" b="0" i="0" u="none" strike="noStrike" kern="1200" dirty="0" err="1">
                <a:solidFill>
                  <a:schemeClr val="tx1"/>
                </a:solidFill>
                <a:effectLst/>
                <a:latin typeface="+mn-lt"/>
                <a:ea typeface="+mn-ea"/>
                <a:cs typeface="+mn-cs"/>
              </a:rPr>
              <a:t>achieved</a:t>
            </a:r>
            <a:r>
              <a:rPr lang="pl-PL" sz="1200" b="0" i="0" u="none" strike="noStrike" kern="1200" dirty="0">
                <a:solidFill>
                  <a:schemeClr val="tx1"/>
                </a:solidFill>
                <a:effectLst/>
                <a:latin typeface="+mn-lt"/>
                <a:ea typeface="+mn-ea"/>
                <a:cs typeface="+mn-cs"/>
              </a:rPr>
              <a:t>.</a:t>
            </a:r>
          </a:p>
          <a:p>
            <a:endParaRPr lang="pl-PL"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err="1">
                <a:solidFill>
                  <a:schemeClr val="tx1"/>
                </a:solidFill>
                <a:effectLst/>
                <a:latin typeface="+mn-lt"/>
                <a:ea typeface="+mn-ea"/>
                <a:cs typeface="+mn-cs"/>
              </a:rPr>
              <a:t>This</a:t>
            </a:r>
            <a:r>
              <a:rPr lang="pl-PL" sz="1200" kern="1200" dirty="0">
                <a:solidFill>
                  <a:schemeClr val="tx1"/>
                </a:solidFill>
                <a:effectLst/>
                <a:latin typeface="+mn-lt"/>
                <a:ea typeface="+mn-ea"/>
                <a:cs typeface="+mn-cs"/>
              </a:rPr>
              <a:t> one </a:t>
            </a:r>
            <a:r>
              <a:rPr lang="pl-PL" sz="1200" kern="1200" dirty="0" err="1">
                <a:solidFill>
                  <a:schemeClr val="tx1"/>
                </a:solidFill>
                <a:effectLst/>
                <a:latin typeface="+mn-lt"/>
                <a:ea typeface="+mn-ea"/>
                <a:cs typeface="+mn-cs"/>
              </a:rPr>
              <a:t>exception</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that</a:t>
            </a:r>
            <a:r>
              <a:rPr lang="pl-PL" sz="1200" kern="1200" dirty="0">
                <a:solidFill>
                  <a:schemeClr val="tx1"/>
                </a:solidFill>
                <a:effectLst/>
                <a:latin typeface="+mn-lt"/>
                <a:ea typeface="+mn-ea"/>
                <a:cs typeface="+mn-cs"/>
              </a:rPr>
              <a:t> I </a:t>
            </a:r>
            <a:r>
              <a:rPr lang="pl-PL" sz="1200" kern="1200" dirty="0" err="1">
                <a:solidFill>
                  <a:schemeClr val="tx1"/>
                </a:solidFill>
                <a:effectLst/>
                <a:latin typeface="+mn-lt"/>
                <a:ea typeface="+mn-ea"/>
                <a:cs typeface="+mn-cs"/>
              </a:rPr>
              <a:t>mentioned</a:t>
            </a:r>
            <a:r>
              <a:rPr lang="pl-PL" sz="1200" kern="1200" dirty="0">
                <a:solidFill>
                  <a:schemeClr val="tx1"/>
                </a:solidFill>
                <a:effectLst/>
                <a:latin typeface="+mn-lt"/>
                <a:ea typeface="+mn-ea"/>
                <a:cs typeface="+mn-cs"/>
              </a:rPr>
              <a:t> was </a:t>
            </a:r>
            <a:r>
              <a:rPr lang="pl-PL" sz="1200" kern="1200" dirty="0" err="1">
                <a:solidFill>
                  <a:schemeClr val="tx1"/>
                </a:solidFill>
                <a:effectLst/>
                <a:latin typeface="+mn-lt"/>
                <a:ea typeface="+mn-ea"/>
                <a:cs typeface="+mn-cs"/>
              </a:rPr>
              <a:t>an</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opinion</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article</a:t>
            </a:r>
            <a:r>
              <a:rPr lang="pl-PL" sz="1200" kern="1200" dirty="0">
                <a:solidFill>
                  <a:schemeClr val="tx1"/>
                </a:solidFill>
                <a:effectLst/>
                <a:latin typeface="+mn-lt"/>
                <a:ea typeface="+mn-ea"/>
                <a:cs typeface="+mn-cs"/>
              </a:rPr>
              <a:t> of a </a:t>
            </a:r>
            <a:r>
              <a:rPr lang="pl-PL" sz="1200" kern="1200" dirty="0" err="1">
                <a:solidFill>
                  <a:schemeClr val="tx1"/>
                </a:solidFill>
                <a:effectLst/>
                <a:latin typeface="+mn-lt"/>
                <a:ea typeface="+mn-ea"/>
                <a:cs typeface="+mn-cs"/>
              </a:rPr>
              <a:t>social</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work</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practitioner</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who</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based</a:t>
            </a:r>
            <a:r>
              <a:rPr lang="pl-PL" sz="1200" kern="1200" dirty="0">
                <a:solidFill>
                  <a:schemeClr val="tx1"/>
                </a:solidFill>
                <a:effectLst/>
                <a:latin typeface="+mn-lt"/>
                <a:ea typeface="+mn-ea"/>
                <a:cs typeface="+mn-cs"/>
              </a:rPr>
              <a:t> on </a:t>
            </a:r>
            <a:r>
              <a:rPr lang="pl-PL" sz="1200" kern="1200" dirty="0" err="1">
                <a:solidFill>
                  <a:schemeClr val="tx1"/>
                </a:solidFill>
                <a:effectLst/>
                <a:latin typeface="+mn-lt"/>
                <a:ea typeface="+mn-ea"/>
                <a:cs typeface="+mn-cs"/>
              </a:rPr>
              <a:t>her</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previous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experience</a:t>
            </a:r>
            <a:r>
              <a:rPr lang="pl-PL" sz="1200" kern="1200" dirty="0">
                <a:solidFill>
                  <a:schemeClr val="tx1"/>
                </a:solidFill>
                <a:effectLst/>
                <a:latin typeface="+mn-lt"/>
                <a:ea typeface="+mn-ea"/>
                <a:cs typeface="+mn-cs"/>
              </a:rPr>
              <a:t> with </a:t>
            </a:r>
            <a:r>
              <a:rPr lang="pl-PL" sz="1200" kern="1200" dirty="0" err="1">
                <a:solidFill>
                  <a:schemeClr val="tx1"/>
                </a:solidFill>
                <a:effectLst/>
                <a:latin typeface="+mn-lt"/>
                <a:ea typeface="+mn-ea"/>
                <a:cs typeface="+mn-cs"/>
              </a:rPr>
              <a:t>telehealth</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noticed</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that</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Telehealth</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research</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is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relatively</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new</a:t>
            </a:r>
            <a:r>
              <a:rPr lang="pl-PL" sz="1200" kern="1200" dirty="0">
                <a:solidFill>
                  <a:schemeClr val="tx1"/>
                </a:solidFill>
                <a:effectLst/>
                <a:latin typeface="+mn-lt"/>
                <a:ea typeface="+mn-ea"/>
                <a:cs typeface="+mn-cs"/>
              </a:rPr>
              <a:t> and </a:t>
            </a:r>
            <a:r>
              <a:rPr lang="pl-PL" sz="1200" kern="1200" dirty="0" err="1">
                <a:solidFill>
                  <a:schemeClr val="tx1"/>
                </a:solidFill>
                <a:effectLst/>
                <a:latin typeface="+mn-lt"/>
                <a:ea typeface="+mn-ea"/>
                <a:cs typeface="+mn-cs"/>
              </a:rPr>
              <a:t>there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are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contradictions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about</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possible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adventages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or</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disadventages</a:t>
            </a:r>
            <a:r>
              <a:rPr lang="pl-PL" sz="1200" kern="1200" dirty="0">
                <a:solidFill>
                  <a:schemeClr val="tx1"/>
                </a:solidFill>
                <a:effectLst/>
                <a:latin typeface="+mn-lt"/>
                <a:ea typeface="+mn-ea"/>
                <a:cs typeface="+mn-cs"/>
              </a:rPr>
              <a:t> for </a:t>
            </a:r>
            <a:r>
              <a:rPr lang="pl-PL" sz="1200" kern="1200" dirty="0" err="1">
                <a:solidFill>
                  <a:schemeClr val="tx1"/>
                </a:solidFill>
                <a:effectLst/>
                <a:latin typeface="+mn-lt"/>
                <a:ea typeface="+mn-ea"/>
                <a:cs typeface="+mn-cs"/>
              </a:rPr>
              <a:t>certain</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types</a:t>
            </a:r>
            <a:r>
              <a:rPr lang="pl-PL" sz="1200" kern="1200" dirty="0">
                <a:solidFill>
                  <a:schemeClr val="tx1"/>
                </a:solidFill>
                <a:effectLst/>
                <a:latin typeface="+mn-lt"/>
                <a:ea typeface="+mn-ea"/>
                <a:cs typeface="+mn-cs"/>
              </a:rPr>
              <a:t> of </a:t>
            </a:r>
            <a:r>
              <a:rPr lang="pl-PL" sz="1200" kern="1200" dirty="0" err="1">
                <a:solidFill>
                  <a:schemeClr val="tx1"/>
                </a:solidFill>
                <a:effectLst/>
                <a:latin typeface="+mn-lt"/>
                <a:ea typeface="+mn-ea"/>
                <a:cs typeface="+mn-cs"/>
              </a:rPr>
              <a:t>patients</a:t>
            </a:r>
            <a:r>
              <a:rPr lang="pl-PL" sz="1200" kern="1200" dirty="0">
                <a:solidFill>
                  <a:schemeClr val="tx1"/>
                </a:solidFill>
                <a:effectLst/>
                <a:latin typeface="+mn-lt"/>
                <a:ea typeface="+mn-ea"/>
                <a:cs typeface="+mn-cs"/>
              </a:rPr>
              <a:t> and </a:t>
            </a:r>
            <a:r>
              <a:rPr lang="pl-PL" sz="1200" kern="1200" dirty="0" err="1">
                <a:solidFill>
                  <a:schemeClr val="tx1"/>
                </a:solidFill>
                <a:effectLst/>
                <a:latin typeface="+mn-lt"/>
                <a:ea typeface="+mn-ea"/>
                <a:cs typeface="+mn-cs"/>
              </a:rPr>
              <a:t>problems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such</a:t>
            </a:r>
            <a:r>
              <a:rPr lang="pl-PL" sz="1200" kern="1200" dirty="0">
                <a:solidFill>
                  <a:schemeClr val="tx1"/>
                </a:solidFill>
                <a:effectLst/>
                <a:latin typeface="+mn-lt"/>
                <a:ea typeface="+mn-ea"/>
                <a:cs typeface="+mn-cs"/>
              </a:rPr>
              <a:t> as </a:t>
            </a:r>
            <a:r>
              <a:rPr lang="pl-PL" sz="1200" kern="1200" dirty="0" err="1">
                <a:solidFill>
                  <a:schemeClr val="tx1"/>
                </a:solidFill>
                <a:effectLst/>
                <a:latin typeface="+mn-lt"/>
                <a:ea typeface="+mn-ea"/>
                <a:cs typeface="+mn-cs"/>
              </a:rPr>
              <a:t>individuals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experiencing</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mental</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health</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crises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Tealehealth</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became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necessary</a:t>
            </a:r>
            <a:r>
              <a:rPr lang="pl-PL" sz="1200" kern="1200" dirty="0">
                <a:solidFill>
                  <a:schemeClr val="tx1"/>
                </a:solidFill>
                <a:effectLst/>
                <a:latin typeface="+mn-lt"/>
                <a:ea typeface="+mn-ea"/>
                <a:cs typeface="+mn-cs"/>
              </a:rPr>
              <a:t> in the </a:t>
            </a:r>
            <a:r>
              <a:rPr lang="pl-PL" sz="1200" kern="1200" dirty="0" err="1">
                <a:solidFill>
                  <a:schemeClr val="tx1"/>
                </a:solidFill>
                <a:effectLst/>
                <a:latin typeface="+mn-lt"/>
                <a:ea typeface="+mn-ea"/>
                <a:cs typeface="+mn-cs"/>
              </a:rPr>
              <a:t>pandemic</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yet</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criticism</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is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necessary</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towards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statements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such</a:t>
            </a:r>
            <a:r>
              <a:rPr lang="pl-PL" sz="1200" kern="1200" dirty="0">
                <a:solidFill>
                  <a:schemeClr val="tx1"/>
                </a:solidFill>
                <a:effectLst/>
                <a:latin typeface="+mn-lt"/>
                <a:ea typeface="+mn-ea"/>
                <a:cs typeface="+mn-cs"/>
              </a:rPr>
              <a:t> as „</a:t>
            </a:r>
            <a:r>
              <a:rPr lang="pl-PL" sz="1200" kern="1200" dirty="0" err="1">
                <a:solidFill>
                  <a:schemeClr val="tx1"/>
                </a:solidFill>
                <a:effectLst/>
                <a:latin typeface="+mn-lt"/>
                <a:ea typeface="+mn-ea"/>
                <a:cs typeface="+mn-cs"/>
              </a:rPr>
              <a:t>telehealth</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is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here</a:t>
            </a:r>
            <a:r>
              <a:rPr lang="pl-PL" sz="1200" kern="1200" dirty="0">
                <a:solidFill>
                  <a:schemeClr val="tx1"/>
                </a:solidFill>
                <a:effectLst/>
                <a:latin typeface="+mn-lt"/>
                <a:ea typeface="+mn-ea"/>
                <a:cs typeface="+mn-cs"/>
              </a:rPr>
              <a:t> to </a:t>
            </a:r>
            <a:r>
              <a:rPr lang="pl-PL" sz="1200" kern="1200" dirty="0" err="1">
                <a:solidFill>
                  <a:schemeClr val="tx1"/>
                </a:solidFill>
                <a:effectLst/>
                <a:latin typeface="+mn-lt"/>
                <a:ea typeface="+mn-ea"/>
                <a:cs typeface="+mn-cs"/>
              </a:rPr>
              <a:t>stay</a:t>
            </a:r>
            <a:r>
              <a:rPr lang="pl-PL" sz="1200" kern="1200" dirty="0">
                <a:solidFill>
                  <a:schemeClr val="tx1"/>
                </a:solidFill>
                <a:effectLst/>
                <a:latin typeface="+mn-lt"/>
                <a:ea typeface="+mn-ea"/>
                <a:cs typeface="+mn-cs"/>
              </a:rPr>
              <a:t>” and </a:t>
            </a:r>
            <a:r>
              <a:rPr lang="pl-PL" sz="1200" kern="1200" dirty="0" err="1">
                <a:solidFill>
                  <a:schemeClr val="tx1"/>
                </a:solidFill>
                <a:effectLst/>
                <a:latin typeface="+mn-lt"/>
                <a:ea typeface="+mn-ea"/>
                <a:cs typeface="+mn-cs"/>
              </a:rPr>
              <a:t>that</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it</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will</a:t>
            </a:r>
            <a:r>
              <a:rPr lang="pl-PL" sz="1200" kern="1200" dirty="0">
                <a:solidFill>
                  <a:schemeClr val="tx1"/>
                </a:solidFill>
                <a:effectLst/>
                <a:latin typeface="+mn-lt"/>
                <a:ea typeface="+mn-ea"/>
                <a:cs typeface="+mn-cs"/>
              </a:rPr>
              <a:t> be </a:t>
            </a:r>
            <a:r>
              <a:rPr lang="pl-PL" sz="1200" kern="1200" dirty="0" err="1">
                <a:solidFill>
                  <a:schemeClr val="tx1"/>
                </a:solidFill>
                <a:effectLst/>
                <a:latin typeface="+mn-lt"/>
                <a:ea typeface="+mn-ea"/>
                <a:cs typeface="+mn-cs"/>
              </a:rPr>
              <a:t>omnipresent</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Digitalization</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may</a:t>
            </a:r>
            <a:r>
              <a:rPr lang="pl-PL" sz="1200" kern="1200" dirty="0">
                <a:solidFill>
                  <a:schemeClr val="tx1"/>
                </a:solidFill>
                <a:effectLst/>
                <a:latin typeface="+mn-lt"/>
                <a:ea typeface="+mn-ea"/>
                <a:cs typeface="+mn-cs"/>
              </a:rPr>
              <a:t> be </a:t>
            </a:r>
            <a:r>
              <a:rPr lang="pl-PL" sz="1200" kern="1200" dirty="0" err="1">
                <a:solidFill>
                  <a:schemeClr val="tx1"/>
                </a:solidFill>
                <a:effectLst/>
                <a:latin typeface="+mn-lt"/>
                <a:ea typeface="+mn-ea"/>
                <a:cs typeface="+mn-cs"/>
              </a:rPr>
              <a:t>dangerous</a:t>
            </a:r>
            <a:r>
              <a:rPr lang="pl-PL" sz="1200" kern="1200" dirty="0">
                <a:solidFill>
                  <a:schemeClr val="tx1"/>
                </a:solidFill>
                <a:effectLst/>
                <a:latin typeface="+mn-lt"/>
                <a:ea typeface="+mn-ea"/>
                <a:cs typeface="+mn-cs"/>
              </a:rPr>
              <a:t> and </a:t>
            </a:r>
            <a:r>
              <a:rPr lang="pl-PL" sz="1200" kern="1200" dirty="0" err="1">
                <a:solidFill>
                  <a:schemeClr val="tx1"/>
                </a:solidFill>
                <a:effectLst/>
                <a:latin typeface="+mn-lt"/>
                <a:ea typeface="+mn-ea"/>
                <a:cs typeface="+mn-cs"/>
              </a:rPr>
              <a:t>inefficient</a:t>
            </a:r>
            <a:r>
              <a:rPr lang="pl-PL" sz="1200" kern="1200" dirty="0">
                <a:solidFill>
                  <a:schemeClr val="tx1"/>
                </a:solidFill>
                <a:effectLst/>
                <a:latin typeface="+mn-lt"/>
                <a:ea typeface="+mn-ea"/>
                <a:cs typeface="+mn-cs"/>
              </a:rPr>
              <a:t>, as </a:t>
            </a:r>
            <a:r>
              <a:rPr lang="pl-PL" sz="1200" kern="1200" dirty="0" err="1">
                <a:solidFill>
                  <a:schemeClr val="tx1"/>
                </a:solidFill>
                <a:effectLst/>
                <a:latin typeface="+mn-lt"/>
                <a:ea typeface="+mn-ea"/>
                <a:cs typeface="+mn-cs"/>
              </a:rPr>
              <a:t>it</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negatively</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influences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wellbeing</a:t>
            </a:r>
            <a:r>
              <a:rPr lang="pl-PL" sz="1200" kern="1200" dirty="0">
                <a:solidFill>
                  <a:schemeClr val="tx1"/>
                </a:solidFill>
                <a:effectLst/>
                <a:latin typeface="+mn-lt"/>
                <a:ea typeface="+mn-ea"/>
                <a:cs typeface="+mn-cs"/>
              </a:rPr>
              <a:t> of </a:t>
            </a:r>
            <a:r>
              <a:rPr lang="pl-PL" sz="1200" kern="1200" dirty="0" err="1">
                <a:solidFill>
                  <a:schemeClr val="tx1"/>
                </a:solidFill>
                <a:effectLst/>
                <a:latin typeface="+mn-lt"/>
                <a:ea typeface="+mn-ea"/>
                <a:cs typeface="+mn-cs"/>
              </a:rPr>
              <a:t>workers</a:t>
            </a:r>
            <a:r>
              <a:rPr lang="pl-PL" sz="1200" kern="1200" dirty="0">
                <a:solidFill>
                  <a:schemeClr val="tx1"/>
                </a:solidFill>
                <a:effectLst/>
                <a:latin typeface="+mn-lt"/>
                <a:ea typeface="+mn-ea"/>
                <a:cs typeface="+mn-cs"/>
              </a:rPr>
              <a:t>, for </a:t>
            </a:r>
            <a:r>
              <a:rPr lang="pl-PL" sz="1200" kern="1200" dirty="0" err="1">
                <a:solidFill>
                  <a:schemeClr val="tx1"/>
                </a:solidFill>
                <a:effectLst/>
                <a:latin typeface="+mn-lt"/>
                <a:ea typeface="+mn-ea"/>
                <a:cs typeface="+mn-cs"/>
              </a:rPr>
              <a:t>example</a:t>
            </a:r>
            <a:r>
              <a:rPr lang="pl-PL" sz="1200" kern="1200" dirty="0">
                <a:solidFill>
                  <a:schemeClr val="tx1"/>
                </a:solidFill>
                <a:effectLst/>
                <a:latin typeface="+mn-lt"/>
                <a:ea typeface="+mn-ea"/>
                <a:cs typeface="+mn-cs"/>
              </a:rPr>
              <a:t> by </a:t>
            </a:r>
            <a:r>
              <a:rPr lang="pl-PL" sz="1200" kern="1200" dirty="0" err="1">
                <a:solidFill>
                  <a:schemeClr val="tx1"/>
                </a:solidFill>
                <a:effectLst/>
                <a:latin typeface="+mn-lt"/>
                <a:ea typeface="+mn-ea"/>
                <a:cs typeface="+mn-cs"/>
              </a:rPr>
              <a:t>limiting</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their</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opportunities</a:t>
            </a:r>
            <a:r>
              <a:rPr lang="pl-PL" sz="1200" kern="1200" dirty="0">
                <a:solidFill>
                  <a:schemeClr val="tx1"/>
                </a:solidFill>
                <a:effectLst/>
                <a:latin typeface="+mn-lt"/>
                <a:ea typeface="+mn-ea"/>
                <a:cs typeface="+mn-cs"/>
              </a:rPr>
              <a:t> for </a:t>
            </a:r>
            <a:r>
              <a:rPr lang="pl-PL" sz="1200" kern="1200" dirty="0" err="1">
                <a:solidFill>
                  <a:schemeClr val="tx1"/>
                </a:solidFill>
                <a:effectLst/>
                <a:latin typeface="+mn-lt"/>
                <a:ea typeface="+mn-ea"/>
                <a:cs typeface="+mn-cs"/>
              </a:rPr>
              <a:t>self-care</a:t>
            </a:r>
            <a:r>
              <a:rPr lang="pl-PL" sz="1200" kern="1200" dirty="0">
                <a:solidFill>
                  <a:schemeClr val="tx1"/>
                </a:solidFill>
                <a:effectLst/>
                <a:latin typeface="+mn-lt"/>
                <a:ea typeface="+mn-ea"/>
                <a:cs typeface="+mn-cs"/>
              </a:rPr>
              <a:t>, as </a:t>
            </a:r>
            <a:r>
              <a:rPr lang="pl-PL" sz="1200" kern="1200" dirty="0" err="1">
                <a:solidFill>
                  <a:schemeClr val="tx1"/>
                </a:solidFill>
                <a:effectLst/>
                <a:latin typeface="+mn-lt"/>
                <a:ea typeface="+mn-ea"/>
                <a:cs typeface="+mn-cs"/>
              </a:rPr>
              <a:t>few</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studies</a:t>
            </a:r>
            <a:r>
              <a:rPr lang="pl-PL" sz="1200" kern="1200" dirty="0">
                <a:solidFill>
                  <a:schemeClr val="tx1"/>
                </a:solidFill>
                <a:effectLst/>
                <a:latin typeface="+mn-lt"/>
                <a:ea typeface="+mn-ea"/>
                <a:cs typeface="+mn-cs"/>
              </a:rPr>
              <a:t> in </a:t>
            </a:r>
            <a:r>
              <a:rPr lang="pl-PL" sz="1200" kern="1200" dirty="0" err="1">
                <a:solidFill>
                  <a:schemeClr val="tx1"/>
                </a:solidFill>
                <a:effectLst/>
                <a:latin typeface="+mn-lt"/>
                <a:ea typeface="+mn-ea"/>
                <a:cs typeface="+mn-cs"/>
              </a:rPr>
              <a:t>our</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query</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showed</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Taking</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this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information</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into</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account</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technological</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decceleration</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should</a:t>
            </a:r>
            <a:r>
              <a:rPr lang="pl-PL" sz="1200" kern="1200" dirty="0">
                <a:solidFill>
                  <a:schemeClr val="tx1"/>
                </a:solidFill>
                <a:effectLst/>
                <a:latin typeface="+mn-lt"/>
                <a:ea typeface="+mn-ea"/>
                <a:cs typeface="+mn-cs"/>
              </a:rPr>
              <a:t> be </a:t>
            </a:r>
            <a:r>
              <a:rPr lang="pl-PL" sz="1200" kern="1200" dirty="0" err="1">
                <a:solidFill>
                  <a:schemeClr val="tx1"/>
                </a:solidFill>
                <a:effectLst/>
                <a:latin typeface="+mn-lt"/>
                <a:ea typeface="+mn-ea"/>
                <a:cs typeface="+mn-cs"/>
              </a:rPr>
              <a:t>expected</a:t>
            </a:r>
            <a:r>
              <a:rPr lang="pl-PL" sz="1200" kern="1200">
                <a:solidFill>
                  <a:schemeClr val="tx1"/>
                </a:solidFill>
                <a:effectLst/>
                <a:latin typeface="+mn-lt"/>
                <a:ea typeface="+mn-ea"/>
                <a:cs typeface="+mn-cs"/>
              </a:rPr>
              <a:t>.</a:t>
            </a:r>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5"/>
          </p:nvPr>
        </p:nvSpPr>
        <p:spPr/>
        <p:txBody>
          <a:bodyPr/>
          <a:lstStyle/>
          <a:p>
            <a:fld id="{0AA33911-6679-4A64-89EB-E9B176CE3CB4}" type="slidenum">
              <a:rPr lang="pl-PL" smtClean="0"/>
              <a:t>8</a:t>
            </a:fld>
            <a:endParaRPr lang="pl-PL"/>
          </a:p>
        </p:txBody>
      </p:sp>
    </p:spTree>
    <p:extLst>
      <p:ext uri="{BB962C8B-B14F-4D97-AF65-F5344CB8AC3E}">
        <p14:creationId xmlns:p14="http://schemas.microsoft.com/office/powerpoint/2010/main" val="106435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AA33911-6679-4A64-89EB-E9B176CE3CB4}" type="slidenum">
              <a:rPr lang="pl-PL" smtClean="0"/>
              <a:t>9</a:t>
            </a:fld>
            <a:endParaRPr lang="pl-PL"/>
          </a:p>
        </p:txBody>
      </p:sp>
    </p:spTree>
    <p:extLst>
      <p:ext uri="{BB962C8B-B14F-4D97-AF65-F5344CB8AC3E}">
        <p14:creationId xmlns:p14="http://schemas.microsoft.com/office/powerpoint/2010/main" val="1599791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892F6212-1E20-4D8E-ABB0-3C644C943D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193"/>
            <a:ext cx="9585649" cy="4389690"/>
          </a:xfrm>
          <a:prstGeom prst="rect">
            <a:avLst/>
          </a:prstGeom>
        </p:spPr>
      </p:pic>
      <p:pic>
        <p:nvPicPr>
          <p:cNvPr id="10" name="Obraz 9">
            <a:extLst>
              <a:ext uri="{FF2B5EF4-FFF2-40B4-BE49-F238E27FC236}">
                <a16:creationId xmlns:a16="http://schemas.microsoft.com/office/drawing/2014/main" id="{08EBB34D-E653-4019-8C54-92E7B8A313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2837" y="138957"/>
            <a:ext cx="6705504" cy="1206991"/>
          </a:xfrm>
          <a:prstGeom prst="rect">
            <a:avLst/>
          </a:prstGeom>
        </p:spPr>
      </p:pic>
      <p:sp>
        <p:nvSpPr>
          <p:cNvPr id="2" name="Tytuł 1">
            <a:extLst>
              <a:ext uri="{FF2B5EF4-FFF2-40B4-BE49-F238E27FC236}">
                <a16:creationId xmlns:a16="http://schemas.microsoft.com/office/drawing/2014/main" id="{0203020F-B8C1-4AC1-A124-0DCB3BAD8D2E}"/>
              </a:ext>
            </a:extLst>
          </p:cNvPr>
          <p:cNvSpPr>
            <a:spLocks noGrp="1"/>
          </p:cNvSpPr>
          <p:nvPr>
            <p:ph type="ctrTitle"/>
          </p:nvPr>
        </p:nvSpPr>
        <p:spPr>
          <a:xfrm>
            <a:off x="1524000" y="1804743"/>
            <a:ext cx="8061649" cy="2387600"/>
          </a:xfrm>
        </p:spPr>
        <p:txBody>
          <a:bodyPr anchor="t"/>
          <a:lstStyle>
            <a:lvl1pPr algn="l">
              <a:defRPr sz="6000"/>
            </a:lvl1pPr>
          </a:lstStyle>
          <a:p>
            <a:r>
              <a:rPr lang="pl-PL" dirty="0"/>
              <a:t>Kliknij, aby edytować styl</a:t>
            </a:r>
          </a:p>
        </p:txBody>
      </p:sp>
      <p:sp>
        <p:nvSpPr>
          <p:cNvPr id="3" name="Podtytuł 2">
            <a:extLst>
              <a:ext uri="{FF2B5EF4-FFF2-40B4-BE49-F238E27FC236}">
                <a16:creationId xmlns:a16="http://schemas.microsoft.com/office/drawing/2014/main" id="{9748AA7F-58C8-47E6-94BF-EF6255625E86}"/>
              </a:ext>
            </a:extLst>
          </p:cNvPr>
          <p:cNvSpPr>
            <a:spLocks noGrp="1"/>
          </p:cNvSpPr>
          <p:nvPr>
            <p:ph type="subTitle" idx="1"/>
          </p:nvPr>
        </p:nvSpPr>
        <p:spPr>
          <a:xfrm>
            <a:off x="1524000" y="4202366"/>
            <a:ext cx="8061649" cy="159451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pic>
        <p:nvPicPr>
          <p:cNvPr id="8" name="Obraz 7">
            <a:extLst>
              <a:ext uri="{FF2B5EF4-FFF2-40B4-BE49-F238E27FC236}">
                <a16:creationId xmlns:a16="http://schemas.microsoft.com/office/drawing/2014/main" id="{C5C9A04D-8E8A-4CE5-A34E-4E97D8F6DFC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77661" y="4907756"/>
            <a:ext cx="1580680" cy="1655763"/>
          </a:xfrm>
          <a:prstGeom prst="rect">
            <a:avLst/>
          </a:prstGeom>
        </p:spPr>
      </p:pic>
    </p:spTree>
    <p:extLst>
      <p:ext uri="{BB962C8B-B14F-4D97-AF65-F5344CB8AC3E}">
        <p14:creationId xmlns:p14="http://schemas.microsoft.com/office/powerpoint/2010/main" val="3817264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AE78A1-883E-4E8D-8898-874A80181509}"/>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FCD7AAA6-C6D1-4A64-BBC0-CF090AD2C0CC}"/>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9F5A10A-79B1-454C-A4E6-F5ED5AEF05D1}"/>
              </a:ext>
            </a:extLst>
          </p:cNvPr>
          <p:cNvSpPr>
            <a:spLocks noGrp="1"/>
          </p:cNvSpPr>
          <p:nvPr>
            <p:ph type="dt" sz="half" idx="10"/>
          </p:nvPr>
        </p:nvSpPr>
        <p:spPr/>
        <p:txBody>
          <a:bodyPr/>
          <a:lstStyle/>
          <a:p>
            <a:fld id="{387B1E0F-031E-46B9-A9A2-6B8D211D7BC1}" type="datetimeFigureOut">
              <a:rPr lang="pl-PL" smtClean="0"/>
              <a:t>12.05.2021</a:t>
            </a:fld>
            <a:endParaRPr lang="pl-PL"/>
          </a:p>
        </p:txBody>
      </p:sp>
      <p:sp>
        <p:nvSpPr>
          <p:cNvPr id="5" name="Symbol zastępczy stopki 4">
            <a:extLst>
              <a:ext uri="{FF2B5EF4-FFF2-40B4-BE49-F238E27FC236}">
                <a16:creationId xmlns:a16="http://schemas.microsoft.com/office/drawing/2014/main" id="{9351D2B4-6321-46EE-9D59-5C499FE7180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C6557B1-C4B1-4E24-BCF3-DD16FF787C46}"/>
              </a:ext>
            </a:extLst>
          </p:cNvPr>
          <p:cNvSpPr>
            <a:spLocks noGrp="1"/>
          </p:cNvSpPr>
          <p:nvPr>
            <p:ph type="sldNum" sz="quarter" idx="12"/>
          </p:nvPr>
        </p:nvSpPr>
        <p:spPr/>
        <p:txBody>
          <a:bodyPr/>
          <a:lstStyle/>
          <a:p>
            <a:fld id="{5C048CEA-1323-47E5-84DE-D85228CCEB98}" type="slidenum">
              <a:rPr lang="pl-PL" smtClean="0"/>
              <a:t>‹#›</a:t>
            </a:fld>
            <a:endParaRPr lang="pl-PL"/>
          </a:p>
        </p:txBody>
      </p:sp>
    </p:spTree>
    <p:extLst>
      <p:ext uri="{BB962C8B-B14F-4D97-AF65-F5344CB8AC3E}">
        <p14:creationId xmlns:p14="http://schemas.microsoft.com/office/powerpoint/2010/main" val="320525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D7E9FEB1-16E5-4F2F-9A8C-7AA903200F06}"/>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DB4EC378-0006-4C38-AE08-833DB2AD01A7}"/>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7B4A707-E486-4472-AB29-7DAAF649C0E8}"/>
              </a:ext>
            </a:extLst>
          </p:cNvPr>
          <p:cNvSpPr>
            <a:spLocks noGrp="1"/>
          </p:cNvSpPr>
          <p:nvPr>
            <p:ph type="dt" sz="half" idx="10"/>
          </p:nvPr>
        </p:nvSpPr>
        <p:spPr/>
        <p:txBody>
          <a:bodyPr/>
          <a:lstStyle/>
          <a:p>
            <a:fld id="{387B1E0F-031E-46B9-A9A2-6B8D211D7BC1}" type="datetimeFigureOut">
              <a:rPr lang="pl-PL" smtClean="0"/>
              <a:t>12.05.2021</a:t>
            </a:fld>
            <a:endParaRPr lang="pl-PL"/>
          </a:p>
        </p:txBody>
      </p:sp>
      <p:sp>
        <p:nvSpPr>
          <p:cNvPr id="5" name="Symbol zastępczy stopki 4">
            <a:extLst>
              <a:ext uri="{FF2B5EF4-FFF2-40B4-BE49-F238E27FC236}">
                <a16:creationId xmlns:a16="http://schemas.microsoft.com/office/drawing/2014/main" id="{AEEED0DA-9CD9-4253-AC1F-DD06B8CB9C9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6584FA7-A956-4A6C-B6C2-43F2B8A2F751}"/>
              </a:ext>
            </a:extLst>
          </p:cNvPr>
          <p:cNvSpPr>
            <a:spLocks noGrp="1"/>
          </p:cNvSpPr>
          <p:nvPr>
            <p:ph type="sldNum" sz="quarter" idx="12"/>
          </p:nvPr>
        </p:nvSpPr>
        <p:spPr/>
        <p:txBody>
          <a:bodyPr/>
          <a:lstStyle/>
          <a:p>
            <a:fld id="{5C048CEA-1323-47E5-84DE-D85228CCEB98}" type="slidenum">
              <a:rPr lang="pl-PL" smtClean="0"/>
              <a:t>‹#›</a:t>
            </a:fld>
            <a:endParaRPr lang="pl-PL"/>
          </a:p>
        </p:txBody>
      </p:sp>
    </p:spTree>
    <p:extLst>
      <p:ext uri="{BB962C8B-B14F-4D97-AF65-F5344CB8AC3E}">
        <p14:creationId xmlns:p14="http://schemas.microsoft.com/office/powerpoint/2010/main" val="171115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71E11B-F66A-4DD3-A675-0C6D66096F2A}"/>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7AE0CC1-2F9E-4631-803A-C5EED131C800}"/>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2D2EABB-5350-4469-96B6-A538C79EFA44}"/>
              </a:ext>
            </a:extLst>
          </p:cNvPr>
          <p:cNvSpPr>
            <a:spLocks noGrp="1"/>
          </p:cNvSpPr>
          <p:nvPr>
            <p:ph type="dt" sz="half" idx="10"/>
          </p:nvPr>
        </p:nvSpPr>
        <p:spPr/>
        <p:txBody>
          <a:bodyPr/>
          <a:lstStyle/>
          <a:p>
            <a:fld id="{387B1E0F-031E-46B9-A9A2-6B8D211D7BC1}" type="datetimeFigureOut">
              <a:rPr lang="pl-PL" smtClean="0"/>
              <a:t>12.05.2021</a:t>
            </a:fld>
            <a:endParaRPr lang="pl-PL"/>
          </a:p>
        </p:txBody>
      </p:sp>
      <p:sp>
        <p:nvSpPr>
          <p:cNvPr id="5" name="Symbol zastępczy stopki 4">
            <a:extLst>
              <a:ext uri="{FF2B5EF4-FFF2-40B4-BE49-F238E27FC236}">
                <a16:creationId xmlns:a16="http://schemas.microsoft.com/office/drawing/2014/main" id="{5D40A6CE-1424-4F5E-ABEB-B0B7DBAF3C7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35F792B-BF31-4BB3-93AE-DBEA38163C90}"/>
              </a:ext>
            </a:extLst>
          </p:cNvPr>
          <p:cNvSpPr>
            <a:spLocks noGrp="1"/>
          </p:cNvSpPr>
          <p:nvPr>
            <p:ph type="sldNum" sz="quarter" idx="12"/>
          </p:nvPr>
        </p:nvSpPr>
        <p:spPr/>
        <p:txBody>
          <a:bodyPr/>
          <a:lstStyle/>
          <a:p>
            <a:fld id="{5C048CEA-1323-47E5-84DE-D85228CCEB98}" type="slidenum">
              <a:rPr lang="pl-PL" smtClean="0"/>
              <a:t>‹#›</a:t>
            </a:fld>
            <a:endParaRPr lang="pl-PL"/>
          </a:p>
        </p:txBody>
      </p:sp>
    </p:spTree>
    <p:extLst>
      <p:ext uri="{BB962C8B-B14F-4D97-AF65-F5344CB8AC3E}">
        <p14:creationId xmlns:p14="http://schemas.microsoft.com/office/powerpoint/2010/main" val="124270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A753DE-82BE-477A-8C22-850E6C521581}"/>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50294F63-7742-4CE3-91ED-799D6CB079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A4A12CF9-CF7C-4D9F-A54C-F7A5C532FA1D}"/>
              </a:ext>
            </a:extLst>
          </p:cNvPr>
          <p:cNvSpPr>
            <a:spLocks noGrp="1"/>
          </p:cNvSpPr>
          <p:nvPr>
            <p:ph type="dt" sz="half" idx="10"/>
          </p:nvPr>
        </p:nvSpPr>
        <p:spPr/>
        <p:txBody>
          <a:bodyPr/>
          <a:lstStyle/>
          <a:p>
            <a:fld id="{387B1E0F-031E-46B9-A9A2-6B8D211D7BC1}" type="datetimeFigureOut">
              <a:rPr lang="pl-PL" smtClean="0"/>
              <a:t>12.05.2021</a:t>
            </a:fld>
            <a:endParaRPr lang="pl-PL"/>
          </a:p>
        </p:txBody>
      </p:sp>
      <p:sp>
        <p:nvSpPr>
          <p:cNvPr id="5" name="Symbol zastępczy stopki 4">
            <a:extLst>
              <a:ext uri="{FF2B5EF4-FFF2-40B4-BE49-F238E27FC236}">
                <a16:creationId xmlns:a16="http://schemas.microsoft.com/office/drawing/2014/main" id="{1E3A42FB-6A67-4B2A-BC64-2B3474F9DF4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BE0269E-312D-4240-BF62-DB565FF4603B}"/>
              </a:ext>
            </a:extLst>
          </p:cNvPr>
          <p:cNvSpPr>
            <a:spLocks noGrp="1"/>
          </p:cNvSpPr>
          <p:nvPr>
            <p:ph type="sldNum" sz="quarter" idx="12"/>
          </p:nvPr>
        </p:nvSpPr>
        <p:spPr/>
        <p:txBody>
          <a:bodyPr/>
          <a:lstStyle/>
          <a:p>
            <a:fld id="{5C048CEA-1323-47E5-84DE-D85228CCEB98}" type="slidenum">
              <a:rPr lang="pl-PL" smtClean="0"/>
              <a:t>‹#›</a:t>
            </a:fld>
            <a:endParaRPr lang="pl-PL"/>
          </a:p>
        </p:txBody>
      </p:sp>
    </p:spTree>
    <p:extLst>
      <p:ext uri="{BB962C8B-B14F-4D97-AF65-F5344CB8AC3E}">
        <p14:creationId xmlns:p14="http://schemas.microsoft.com/office/powerpoint/2010/main" val="253798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0F7BC8-48E9-47D8-83DF-EA8B182FD30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9F7C39D-3D8A-4E3F-A49B-41B60AAA5834}"/>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410C2168-33D9-4E9A-B92B-AFD55D43C11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2F7543E0-E461-4CD0-A327-8A60FB07DF2A}"/>
              </a:ext>
            </a:extLst>
          </p:cNvPr>
          <p:cNvSpPr>
            <a:spLocks noGrp="1"/>
          </p:cNvSpPr>
          <p:nvPr>
            <p:ph type="dt" sz="half" idx="10"/>
          </p:nvPr>
        </p:nvSpPr>
        <p:spPr/>
        <p:txBody>
          <a:bodyPr/>
          <a:lstStyle/>
          <a:p>
            <a:fld id="{387B1E0F-031E-46B9-A9A2-6B8D211D7BC1}" type="datetimeFigureOut">
              <a:rPr lang="pl-PL" smtClean="0"/>
              <a:t>12.05.2021</a:t>
            </a:fld>
            <a:endParaRPr lang="pl-PL"/>
          </a:p>
        </p:txBody>
      </p:sp>
      <p:sp>
        <p:nvSpPr>
          <p:cNvPr id="6" name="Symbol zastępczy stopki 5">
            <a:extLst>
              <a:ext uri="{FF2B5EF4-FFF2-40B4-BE49-F238E27FC236}">
                <a16:creationId xmlns:a16="http://schemas.microsoft.com/office/drawing/2014/main" id="{CD860891-7FCE-49E8-99BE-B84BEBEB4D8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94D493A-6412-4D9C-AF62-EAD7E631ACC5}"/>
              </a:ext>
            </a:extLst>
          </p:cNvPr>
          <p:cNvSpPr>
            <a:spLocks noGrp="1"/>
          </p:cNvSpPr>
          <p:nvPr>
            <p:ph type="sldNum" sz="quarter" idx="12"/>
          </p:nvPr>
        </p:nvSpPr>
        <p:spPr/>
        <p:txBody>
          <a:bodyPr/>
          <a:lstStyle/>
          <a:p>
            <a:fld id="{5C048CEA-1323-47E5-84DE-D85228CCEB98}" type="slidenum">
              <a:rPr lang="pl-PL" smtClean="0"/>
              <a:t>‹#›</a:t>
            </a:fld>
            <a:endParaRPr lang="pl-PL"/>
          </a:p>
        </p:txBody>
      </p:sp>
    </p:spTree>
    <p:extLst>
      <p:ext uri="{BB962C8B-B14F-4D97-AF65-F5344CB8AC3E}">
        <p14:creationId xmlns:p14="http://schemas.microsoft.com/office/powerpoint/2010/main" val="3389228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A3D450-110C-49DA-AB42-6FDA3A265B0A}"/>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809789A8-5C69-4DC4-921D-13FF3F949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CF5B9A76-7399-4D35-991C-54A462642F05}"/>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8848C623-CACA-43F4-9EC7-CDE52AA24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CB2B0016-427C-47B2-9318-B9B2C1A17576}"/>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E91175E9-1B25-447E-BADD-A33507840DE2}"/>
              </a:ext>
            </a:extLst>
          </p:cNvPr>
          <p:cNvSpPr>
            <a:spLocks noGrp="1"/>
          </p:cNvSpPr>
          <p:nvPr>
            <p:ph type="dt" sz="half" idx="10"/>
          </p:nvPr>
        </p:nvSpPr>
        <p:spPr/>
        <p:txBody>
          <a:bodyPr/>
          <a:lstStyle/>
          <a:p>
            <a:fld id="{387B1E0F-031E-46B9-A9A2-6B8D211D7BC1}" type="datetimeFigureOut">
              <a:rPr lang="pl-PL" smtClean="0"/>
              <a:t>12.05.2021</a:t>
            </a:fld>
            <a:endParaRPr lang="pl-PL"/>
          </a:p>
        </p:txBody>
      </p:sp>
      <p:sp>
        <p:nvSpPr>
          <p:cNvPr id="8" name="Symbol zastępczy stopki 7">
            <a:extLst>
              <a:ext uri="{FF2B5EF4-FFF2-40B4-BE49-F238E27FC236}">
                <a16:creationId xmlns:a16="http://schemas.microsoft.com/office/drawing/2014/main" id="{F82C93DD-0A28-48CD-AE98-EFF11CEE2DAB}"/>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186FECD6-B91A-4661-83D4-F5EC2BEEFDD9}"/>
              </a:ext>
            </a:extLst>
          </p:cNvPr>
          <p:cNvSpPr>
            <a:spLocks noGrp="1"/>
          </p:cNvSpPr>
          <p:nvPr>
            <p:ph type="sldNum" sz="quarter" idx="12"/>
          </p:nvPr>
        </p:nvSpPr>
        <p:spPr/>
        <p:txBody>
          <a:bodyPr/>
          <a:lstStyle/>
          <a:p>
            <a:fld id="{5C048CEA-1323-47E5-84DE-D85228CCEB98}" type="slidenum">
              <a:rPr lang="pl-PL" smtClean="0"/>
              <a:t>‹#›</a:t>
            </a:fld>
            <a:endParaRPr lang="pl-PL"/>
          </a:p>
        </p:txBody>
      </p:sp>
    </p:spTree>
    <p:extLst>
      <p:ext uri="{BB962C8B-B14F-4D97-AF65-F5344CB8AC3E}">
        <p14:creationId xmlns:p14="http://schemas.microsoft.com/office/powerpoint/2010/main" val="115554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E10CA2-051C-4292-AE24-682B12CDC57B}"/>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E7ABBF01-83CD-46DA-88E3-08670236AFEF}"/>
              </a:ext>
            </a:extLst>
          </p:cNvPr>
          <p:cNvSpPr>
            <a:spLocks noGrp="1"/>
          </p:cNvSpPr>
          <p:nvPr>
            <p:ph type="dt" sz="half" idx="10"/>
          </p:nvPr>
        </p:nvSpPr>
        <p:spPr/>
        <p:txBody>
          <a:bodyPr/>
          <a:lstStyle/>
          <a:p>
            <a:fld id="{387B1E0F-031E-46B9-A9A2-6B8D211D7BC1}" type="datetimeFigureOut">
              <a:rPr lang="pl-PL" smtClean="0"/>
              <a:t>12.05.2021</a:t>
            </a:fld>
            <a:endParaRPr lang="pl-PL"/>
          </a:p>
        </p:txBody>
      </p:sp>
      <p:sp>
        <p:nvSpPr>
          <p:cNvPr id="4" name="Symbol zastępczy stopki 3">
            <a:extLst>
              <a:ext uri="{FF2B5EF4-FFF2-40B4-BE49-F238E27FC236}">
                <a16:creationId xmlns:a16="http://schemas.microsoft.com/office/drawing/2014/main" id="{EA5A4052-B12A-470F-B408-6644D92540F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82F1E346-01EE-4263-9652-41C67224D260}"/>
              </a:ext>
            </a:extLst>
          </p:cNvPr>
          <p:cNvSpPr>
            <a:spLocks noGrp="1"/>
          </p:cNvSpPr>
          <p:nvPr>
            <p:ph type="sldNum" sz="quarter" idx="12"/>
          </p:nvPr>
        </p:nvSpPr>
        <p:spPr/>
        <p:txBody>
          <a:bodyPr/>
          <a:lstStyle/>
          <a:p>
            <a:fld id="{5C048CEA-1323-47E5-84DE-D85228CCEB98}" type="slidenum">
              <a:rPr lang="pl-PL" smtClean="0"/>
              <a:t>‹#›</a:t>
            </a:fld>
            <a:endParaRPr lang="pl-PL"/>
          </a:p>
        </p:txBody>
      </p:sp>
    </p:spTree>
    <p:extLst>
      <p:ext uri="{BB962C8B-B14F-4D97-AF65-F5344CB8AC3E}">
        <p14:creationId xmlns:p14="http://schemas.microsoft.com/office/powerpoint/2010/main" val="1100509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C7E9DF4F-E629-4C8C-8474-0C9BFEEF6FE8}"/>
              </a:ext>
            </a:extLst>
          </p:cNvPr>
          <p:cNvSpPr>
            <a:spLocks noGrp="1"/>
          </p:cNvSpPr>
          <p:nvPr>
            <p:ph type="dt" sz="half" idx="10"/>
          </p:nvPr>
        </p:nvSpPr>
        <p:spPr/>
        <p:txBody>
          <a:bodyPr/>
          <a:lstStyle/>
          <a:p>
            <a:fld id="{387B1E0F-031E-46B9-A9A2-6B8D211D7BC1}" type="datetimeFigureOut">
              <a:rPr lang="pl-PL" smtClean="0"/>
              <a:t>12.05.2021</a:t>
            </a:fld>
            <a:endParaRPr lang="pl-PL"/>
          </a:p>
        </p:txBody>
      </p:sp>
      <p:sp>
        <p:nvSpPr>
          <p:cNvPr id="3" name="Symbol zastępczy stopki 2">
            <a:extLst>
              <a:ext uri="{FF2B5EF4-FFF2-40B4-BE49-F238E27FC236}">
                <a16:creationId xmlns:a16="http://schemas.microsoft.com/office/drawing/2014/main" id="{FCBA715E-F5D1-475F-A50F-D849CA25D1F2}"/>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9C0219BA-5042-4113-BC35-2706595BC6E2}"/>
              </a:ext>
            </a:extLst>
          </p:cNvPr>
          <p:cNvSpPr>
            <a:spLocks noGrp="1"/>
          </p:cNvSpPr>
          <p:nvPr>
            <p:ph type="sldNum" sz="quarter" idx="12"/>
          </p:nvPr>
        </p:nvSpPr>
        <p:spPr/>
        <p:txBody>
          <a:bodyPr/>
          <a:lstStyle/>
          <a:p>
            <a:fld id="{5C048CEA-1323-47E5-84DE-D85228CCEB98}" type="slidenum">
              <a:rPr lang="pl-PL" smtClean="0"/>
              <a:t>‹#›</a:t>
            </a:fld>
            <a:endParaRPr lang="pl-PL"/>
          </a:p>
        </p:txBody>
      </p:sp>
    </p:spTree>
    <p:extLst>
      <p:ext uri="{BB962C8B-B14F-4D97-AF65-F5344CB8AC3E}">
        <p14:creationId xmlns:p14="http://schemas.microsoft.com/office/powerpoint/2010/main" val="1661285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88546B-E988-427D-B730-0AEFBE02BAD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DAAC7AD8-ABD0-456A-9865-22EFBA9097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482A35D6-CD9D-4604-8E64-0AA91342F0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3F16FCA-6EBF-4784-A0F1-ED5F36DDF4E7}"/>
              </a:ext>
            </a:extLst>
          </p:cNvPr>
          <p:cNvSpPr>
            <a:spLocks noGrp="1"/>
          </p:cNvSpPr>
          <p:nvPr>
            <p:ph type="dt" sz="half" idx="10"/>
          </p:nvPr>
        </p:nvSpPr>
        <p:spPr/>
        <p:txBody>
          <a:bodyPr/>
          <a:lstStyle/>
          <a:p>
            <a:fld id="{387B1E0F-031E-46B9-A9A2-6B8D211D7BC1}" type="datetimeFigureOut">
              <a:rPr lang="pl-PL" smtClean="0"/>
              <a:t>12.05.2021</a:t>
            </a:fld>
            <a:endParaRPr lang="pl-PL"/>
          </a:p>
        </p:txBody>
      </p:sp>
      <p:sp>
        <p:nvSpPr>
          <p:cNvPr id="6" name="Symbol zastępczy stopki 5">
            <a:extLst>
              <a:ext uri="{FF2B5EF4-FFF2-40B4-BE49-F238E27FC236}">
                <a16:creationId xmlns:a16="http://schemas.microsoft.com/office/drawing/2014/main" id="{7ED54C10-1AF5-46C8-B862-012F2FFB39E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A4FA492-9ABC-4EA8-9D8D-14DFED8D7265}"/>
              </a:ext>
            </a:extLst>
          </p:cNvPr>
          <p:cNvSpPr>
            <a:spLocks noGrp="1"/>
          </p:cNvSpPr>
          <p:nvPr>
            <p:ph type="sldNum" sz="quarter" idx="12"/>
          </p:nvPr>
        </p:nvSpPr>
        <p:spPr/>
        <p:txBody>
          <a:bodyPr/>
          <a:lstStyle/>
          <a:p>
            <a:fld id="{5C048CEA-1323-47E5-84DE-D85228CCEB98}" type="slidenum">
              <a:rPr lang="pl-PL" smtClean="0"/>
              <a:t>‹#›</a:t>
            </a:fld>
            <a:endParaRPr lang="pl-PL"/>
          </a:p>
        </p:txBody>
      </p:sp>
    </p:spTree>
    <p:extLst>
      <p:ext uri="{BB962C8B-B14F-4D97-AF65-F5344CB8AC3E}">
        <p14:creationId xmlns:p14="http://schemas.microsoft.com/office/powerpoint/2010/main" val="402565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0373A8-349D-40DB-8E7F-49E71F26258C}"/>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B04F0A43-2C96-48AB-BA4D-900C3070A8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A194F0CF-4563-4422-AAA6-55008C416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A4CC9FD-8A31-4B6F-ADA0-773B28B67DD9}"/>
              </a:ext>
            </a:extLst>
          </p:cNvPr>
          <p:cNvSpPr>
            <a:spLocks noGrp="1"/>
          </p:cNvSpPr>
          <p:nvPr>
            <p:ph type="dt" sz="half" idx="10"/>
          </p:nvPr>
        </p:nvSpPr>
        <p:spPr/>
        <p:txBody>
          <a:bodyPr/>
          <a:lstStyle/>
          <a:p>
            <a:fld id="{387B1E0F-031E-46B9-A9A2-6B8D211D7BC1}" type="datetimeFigureOut">
              <a:rPr lang="pl-PL" smtClean="0"/>
              <a:t>12.05.2021</a:t>
            </a:fld>
            <a:endParaRPr lang="pl-PL"/>
          </a:p>
        </p:txBody>
      </p:sp>
      <p:sp>
        <p:nvSpPr>
          <p:cNvPr id="6" name="Symbol zastępczy stopki 5">
            <a:extLst>
              <a:ext uri="{FF2B5EF4-FFF2-40B4-BE49-F238E27FC236}">
                <a16:creationId xmlns:a16="http://schemas.microsoft.com/office/drawing/2014/main" id="{1892EBC2-635D-405A-ADD2-22D824DB5C8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2B4B4FE-EBEF-4B26-95A5-01BCEA5C7654}"/>
              </a:ext>
            </a:extLst>
          </p:cNvPr>
          <p:cNvSpPr>
            <a:spLocks noGrp="1"/>
          </p:cNvSpPr>
          <p:nvPr>
            <p:ph type="sldNum" sz="quarter" idx="12"/>
          </p:nvPr>
        </p:nvSpPr>
        <p:spPr/>
        <p:txBody>
          <a:bodyPr/>
          <a:lstStyle/>
          <a:p>
            <a:fld id="{5C048CEA-1323-47E5-84DE-D85228CCEB98}" type="slidenum">
              <a:rPr lang="pl-PL" smtClean="0"/>
              <a:t>‹#›</a:t>
            </a:fld>
            <a:endParaRPr lang="pl-PL"/>
          </a:p>
        </p:txBody>
      </p:sp>
    </p:spTree>
    <p:extLst>
      <p:ext uri="{BB962C8B-B14F-4D97-AF65-F5344CB8AC3E}">
        <p14:creationId xmlns:p14="http://schemas.microsoft.com/office/powerpoint/2010/main" val="45044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11A58847-BD5F-40EE-A54C-AABE3E48E6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499AD98B-7555-4125-934D-B7B5D304E1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F394267-3788-4C92-83C4-1DDF0DD3EF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B1E0F-031E-46B9-A9A2-6B8D211D7BC1}" type="datetimeFigureOut">
              <a:rPr lang="pl-PL" smtClean="0"/>
              <a:t>12.05.2021</a:t>
            </a:fld>
            <a:endParaRPr lang="pl-PL"/>
          </a:p>
        </p:txBody>
      </p:sp>
      <p:sp>
        <p:nvSpPr>
          <p:cNvPr id="5" name="Symbol zastępczy stopki 4">
            <a:extLst>
              <a:ext uri="{FF2B5EF4-FFF2-40B4-BE49-F238E27FC236}">
                <a16:creationId xmlns:a16="http://schemas.microsoft.com/office/drawing/2014/main" id="{78B9C5BA-7D06-4CD8-A2A2-2C51D52C3A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A63A3F16-9B6B-41D7-8CAF-54BD7D1F6A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48CEA-1323-47E5-84DE-D85228CCEB98}" type="slidenum">
              <a:rPr lang="pl-PL" smtClean="0"/>
              <a:t>‹#›</a:t>
            </a:fld>
            <a:endParaRPr lang="pl-PL"/>
          </a:p>
        </p:txBody>
      </p:sp>
    </p:spTree>
    <p:extLst>
      <p:ext uri="{BB962C8B-B14F-4D97-AF65-F5344CB8AC3E}">
        <p14:creationId xmlns:p14="http://schemas.microsoft.com/office/powerpoint/2010/main" val="2837232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5B9AC367-EC5D-42F6-AD84-800C641E4093}"/>
              </a:ext>
            </a:extLst>
          </p:cNvPr>
          <p:cNvSpPr>
            <a:spLocks noGrp="1"/>
          </p:cNvSpPr>
          <p:nvPr>
            <p:ph type="ctrTitle"/>
          </p:nvPr>
        </p:nvSpPr>
        <p:spPr/>
        <p:txBody>
          <a:bodyPr>
            <a:normAutofit fontScale="90000"/>
          </a:bodyPr>
          <a:lstStyle/>
          <a:p>
            <a:r>
              <a:rPr lang="en-US" b="1" dirty="0"/>
              <a:t>Technological challenges</a:t>
            </a:r>
            <a:br>
              <a:rPr lang="pl-PL" b="1" dirty="0"/>
            </a:br>
            <a:r>
              <a:rPr lang="en-US" b="1" dirty="0"/>
              <a:t>in everyday work</a:t>
            </a:r>
            <a:br>
              <a:rPr lang="pl-PL" b="1" dirty="0"/>
            </a:br>
            <a:r>
              <a:rPr lang="en-US" b="1" dirty="0"/>
              <a:t>in time of pandemic</a:t>
            </a:r>
            <a:endParaRPr lang="pl-PL" b="1" dirty="0"/>
          </a:p>
        </p:txBody>
      </p:sp>
      <p:sp>
        <p:nvSpPr>
          <p:cNvPr id="5" name="Podtytuł 4">
            <a:extLst>
              <a:ext uri="{FF2B5EF4-FFF2-40B4-BE49-F238E27FC236}">
                <a16:creationId xmlns:a16="http://schemas.microsoft.com/office/drawing/2014/main" id="{36EBCDEF-DB20-4115-A5F1-62490B20A4F6}"/>
              </a:ext>
            </a:extLst>
          </p:cNvPr>
          <p:cNvSpPr>
            <a:spLocks noGrp="1"/>
          </p:cNvSpPr>
          <p:nvPr>
            <p:ph type="subTitle" idx="1"/>
          </p:nvPr>
        </p:nvSpPr>
        <p:spPr/>
        <p:txBody>
          <a:bodyPr/>
          <a:lstStyle/>
          <a:p>
            <a:r>
              <a:rPr lang="pl-PL" dirty="0"/>
              <a:t>Jacek Burski, </a:t>
            </a:r>
            <a:r>
              <a:rPr lang="pl-PL" dirty="0" err="1"/>
              <a:t>Faculty</a:t>
            </a:r>
            <a:r>
              <a:rPr lang="pl-PL" dirty="0"/>
              <a:t> of </a:t>
            </a:r>
            <a:r>
              <a:rPr lang="pl-PL" dirty="0" err="1"/>
              <a:t>Social</a:t>
            </a:r>
            <a:r>
              <a:rPr lang="pl-PL" dirty="0"/>
              <a:t> </a:t>
            </a:r>
            <a:r>
              <a:rPr lang="pl-PL" dirty="0" err="1"/>
              <a:t>Sciences</a:t>
            </a:r>
            <a:r>
              <a:rPr lang="pl-PL" dirty="0"/>
              <a:t>, University of Wrocław</a:t>
            </a:r>
          </a:p>
          <a:p>
            <a:r>
              <a:rPr lang="pl-PL" dirty="0"/>
              <a:t>Alicja Palęcka, </a:t>
            </a:r>
            <a:r>
              <a:rPr lang="pl-PL" dirty="0" err="1"/>
              <a:t>Faculty</a:t>
            </a:r>
            <a:r>
              <a:rPr lang="pl-PL" dirty="0"/>
              <a:t> of </a:t>
            </a:r>
            <a:r>
              <a:rPr lang="pl-PL" dirty="0" err="1"/>
              <a:t>Sociology</a:t>
            </a:r>
            <a:r>
              <a:rPr lang="pl-PL" dirty="0"/>
              <a:t>, </a:t>
            </a:r>
            <a:r>
              <a:rPr lang="pl-PL" dirty="0" err="1"/>
              <a:t>Warsaw</a:t>
            </a:r>
            <a:r>
              <a:rPr lang="pl-PL" dirty="0"/>
              <a:t> University</a:t>
            </a:r>
          </a:p>
          <a:p>
            <a:endParaRPr lang="pl-PL" dirty="0"/>
          </a:p>
        </p:txBody>
      </p:sp>
    </p:spTree>
    <p:extLst>
      <p:ext uri="{BB962C8B-B14F-4D97-AF65-F5344CB8AC3E}">
        <p14:creationId xmlns:p14="http://schemas.microsoft.com/office/powerpoint/2010/main" val="3918720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az 12">
            <a:extLst>
              <a:ext uri="{FF2B5EF4-FFF2-40B4-BE49-F238E27FC236}">
                <a16:creationId xmlns:a16="http://schemas.microsoft.com/office/drawing/2014/main" id="{AD5F1695-668F-489F-8C32-BF1DF82D7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373"/>
            <a:ext cx="12192000" cy="5583253"/>
          </a:xfrm>
          <a:prstGeom prst="rect">
            <a:avLst/>
          </a:prstGeom>
        </p:spPr>
      </p:pic>
      <p:sp>
        <p:nvSpPr>
          <p:cNvPr id="2" name="Tytuł 1">
            <a:extLst>
              <a:ext uri="{FF2B5EF4-FFF2-40B4-BE49-F238E27FC236}">
                <a16:creationId xmlns:a16="http://schemas.microsoft.com/office/drawing/2014/main" id="{0FFA44E4-1BC1-4F7E-8FBA-37086607B0F0}"/>
              </a:ext>
            </a:extLst>
          </p:cNvPr>
          <p:cNvSpPr>
            <a:spLocks noGrp="1"/>
          </p:cNvSpPr>
          <p:nvPr>
            <p:ph type="title"/>
          </p:nvPr>
        </p:nvSpPr>
        <p:spPr/>
        <p:txBody>
          <a:bodyPr/>
          <a:lstStyle/>
          <a:p>
            <a:r>
              <a:rPr lang="pl-PL" b="1" dirty="0" err="1"/>
              <a:t>Introduction</a:t>
            </a:r>
            <a:endParaRPr lang="pl-PL" b="1" dirty="0"/>
          </a:p>
        </p:txBody>
      </p:sp>
      <p:sp>
        <p:nvSpPr>
          <p:cNvPr id="3" name="Symbol zastępczy zawartości 2">
            <a:extLst>
              <a:ext uri="{FF2B5EF4-FFF2-40B4-BE49-F238E27FC236}">
                <a16:creationId xmlns:a16="http://schemas.microsoft.com/office/drawing/2014/main" id="{7D1147B0-4B14-461F-B68B-D30641098C2B}"/>
              </a:ext>
            </a:extLst>
          </p:cNvPr>
          <p:cNvSpPr>
            <a:spLocks noGrp="1"/>
          </p:cNvSpPr>
          <p:nvPr>
            <p:ph idx="1"/>
          </p:nvPr>
        </p:nvSpPr>
        <p:spPr>
          <a:xfrm>
            <a:off x="838199" y="1825625"/>
            <a:ext cx="10843517" cy="4351338"/>
          </a:xfrm>
        </p:spPr>
        <p:txBody>
          <a:bodyPr>
            <a:normAutofit/>
          </a:bodyPr>
          <a:lstStyle/>
          <a:p>
            <a:r>
              <a:rPr lang="en-US" dirty="0"/>
              <a:t>Project NCN OPUS 19 „COV-WORK: Socio-economic consciousness, work experiences and coping strategies of Poles in the context of the post-pandemic crisis”, funded by the National Science Centre in Poland, the NCN project number UMO-2020/37/B/HS6/00479</a:t>
            </a:r>
            <a:endParaRPr lang="pl-PL" dirty="0"/>
          </a:p>
          <a:p>
            <a:r>
              <a:rPr lang="en-GB" dirty="0"/>
              <a:t>Socio-economic</a:t>
            </a:r>
            <a:r>
              <a:rPr lang="pl-PL" dirty="0"/>
              <a:t> </a:t>
            </a:r>
            <a:r>
              <a:rPr lang="en-GB" dirty="0"/>
              <a:t>consequences</a:t>
            </a:r>
            <a:r>
              <a:rPr lang="pl-PL" dirty="0"/>
              <a:t> of COVID-19 </a:t>
            </a:r>
            <a:r>
              <a:rPr lang="pl-PL" dirty="0" err="1"/>
              <a:t>pandemic</a:t>
            </a:r>
            <a:r>
              <a:rPr lang="pl-PL" dirty="0"/>
              <a:t> on the </a:t>
            </a:r>
            <a:r>
              <a:rPr lang="pl-PL" dirty="0" err="1"/>
              <a:t>world</a:t>
            </a:r>
            <a:r>
              <a:rPr lang="pl-PL" dirty="0"/>
              <a:t> of </a:t>
            </a:r>
            <a:r>
              <a:rPr lang="pl-PL" dirty="0" err="1"/>
              <a:t>work</a:t>
            </a:r>
            <a:r>
              <a:rPr lang="pl-PL" dirty="0"/>
              <a:t> in Poland</a:t>
            </a:r>
          </a:p>
          <a:p>
            <a:r>
              <a:rPr lang="pl-PL" dirty="0" err="1"/>
              <a:t>Research</a:t>
            </a:r>
            <a:r>
              <a:rPr lang="pl-PL" dirty="0"/>
              <a:t> </a:t>
            </a:r>
            <a:r>
              <a:rPr lang="pl-PL" dirty="0" err="1"/>
              <a:t>focus</a:t>
            </a:r>
            <a:r>
              <a:rPr lang="pl-PL" dirty="0"/>
              <a:t> on </a:t>
            </a:r>
            <a:r>
              <a:rPr lang="pl-PL" dirty="0" err="1"/>
              <a:t>three</a:t>
            </a:r>
            <a:r>
              <a:rPr lang="pl-PL" dirty="0"/>
              <a:t> </a:t>
            </a:r>
            <a:r>
              <a:rPr lang="pl-PL" dirty="0" err="1"/>
              <a:t>sectors</a:t>
            </a:r>
            <a:r>
              <a:rPr lang="pl-PL" dirty="0"/>
              <a:t>:</a:t>
            </a:r>
          </a:p>
          <a:p>
            <a:pPr lvl="1"/>
            <a:r>
              <a:rPr lang="pl-PL" dirty="0"/>
              <a:t>Healthcare and </a:t>
            </a:r>
            <a:r>
              <a:rPr lang="pl-PL" dirty="0" err="1"/>
              <a:t>social</a:t>
            </a:r>
            <a:r>
              <a:rPr lang="pl-PL" dirty="0"/>
              <a:t> </a:t>
            </a:r>
            <a:r>
              <a:rPr lang="pl-PL" dirty="0" err="1"/>
              <a:t>care</a:t>
            </a:r>
            <a:endParaRPr lang="pl-PL" dirty="0"/>
          </a:p>
          <a:p>
            <a:pPr lvl="1"/>
            <a:r>
              <a:rPr lang="pl-PL" dirty="0" err="1"/>
              <a:t>Education</a:t>
            </a:r>
            <a:endParaRPr lang="pl-PL" dirty="0"/>
          </a:p>
          <a:p>
            <a:pPr lvl="1"/>
            <a:r>
              <a:rPr lang="pl-PL" dirty="0"/>
              <a:t>Logistics</a:t>
            </a:r>
          </a:p>
          <a:p>
            <a:pPr marL="0" indent="0">
              <a:buNone/>
            </a:pPr>
            <a:endParaRPr lang="pl-PL" dirty="0"/>
          </a:p>
          <a:p>
            <a:endParaRPr lang="pl-PL" dirty="0"/>
          </a:p>
        </p:txBody>
      </p:sp>
    </p:spTree>
    <p:extLst>
      <p:ext uri="{BB962C8B-B14F-4D97-AF65-F5344CB8AC3E}">
        <p14:creationId xmlns:p14="http://schemas.microsoft.com/office/powerpoint/2010/main" val="2110335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az 12">
            <a:extLst>
              <a:ext uri="{FF2B5EF4-FFF2-40B4-BE49-F238E27FC236}">
                <a16:creationId xmlns:a16="http://schemas.microsoft.com/office/drawing/2014/main" id="{AD5F1695-668F-489F-8C32-BF1DF82D7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373"/>
            <a:ext cx="12192000" cy="5583253"/>
          </a:xfrm>
          <a:prstGeom prst="rect">
            <a:avLst/>
          </a:prstGeom>
        </p:spPr>
      </p:pic>
      <p:sp>
        <p:nvSpPr>
          <p:cNvPr id="2" name="Tytuł 1">
            <a:extLst>
              <a:ext uri="{FF2B5EF4-FFF2-40B4-BE49-F238E27FC236}">
                <a16:creationId xmlns:a16="http://schemas.microsoft.com/office/drawing/2014/main" id="{0FFA44E4-1BC1-4F7E-8FBA-37086607B0F0}"/>
              </a:ext>
            </a:extLst>
          </p:cNvPr>
          <p:cNvSpPr>
            <a:spLocks noGrp="1"/>
          </p:cNvSpPr>
          <p:nvPr>
            <p:ph type="title"/>
          </p:nvPr>
        </p:nvSpPr>
        <p:spPr/>
        <p:txBody>
          <a:bodyPr/>
          <a:lstStyle/>
          <a:p>
            <a:r>
              <a:rPr lang="pl-PL" b="1" dirty="0" err="1"/>
              <a:t>Introduction</a:t>
            </a:r>
            <a:endParaRPr lang="pl-PL" b="1" dirty="0"/>
          </a:p>
        </p:txBody>
      </p:sp>
      <p:sp>
        <p:nvSpPr>
          <p:cNvPr id="3" name="Symbol zastępczy zawartości 2">
            <a:extLst>
              <a:ext uri="{FF2B5EF4-FFF2-40B4-BE49-F238E27FC236}">
                <a16:creationId xmlns:a16="http://schemas.microsoft.com/office/drawing/2014/main" id="{7D1147B0-4B14-461F-B68B-D30641098C2B}"/>
              </a:ext>
            </a:extLst>
          </p:cNvPr>
          <p:cNvSpPr>
            <a:spLocks noGrp="1"/>
          </p:cNvSpPr>
          <p:nvPr>
            <p:ph idx="1"/>
          </p:nvPr>
        </p:nvSpPr>
        <p:spPr>
          <a:xfrm>
            <a:off x="838199" y="1825625"/>
            <a:ext cx="10843517" cy="4351338"/>
          </a:xfrm>
        </p:spPr>
        <p:txBody>
          <a:bodyPr>
            <a:normAutofit/>
          </a:bodyPr>
          <a:lstStyle/>
          <a:p>
            <a:r>
              <a:rPr lang="pl-PL" dirty="0" err="1"/>
              <a:t>Methodological</a:t>
            </a:r>
            <a:r>
              <a:rPr lang="pl-PL" dirty="0"/>
              <a:t> </a:t>
            </a:r>
            <a:r>
              <a:rPr lang="pl-PL" dirty="0" err="1"/>
              <a:t>frame</a:t>
            </a:r>
            <a:r>
              <a:rPr lang="pl-PL" dirty="0"/>
              <a:t> of the COV-WORK Project: </a:t>
            </a:r>
          </a:p>
          <a:p>
            <a:pPr lvl="1"/>
            <a:r>
              <a:rPr lang="pl-PL" dirty="0" err="1"/>
              <a:t>Qualitative</a:t>
            </a:r>
            <a:r>
              <a:rPr lang="pl-PL" dirty="0"/>
              <a:t> part of the </a:t>
            </a:r>
            <a:r>
              <a:rPr lang="pl-PL" dirty="0" err="1"/>
              <a:t>study</a:t>
            </a:r>
            <a:r>
              <a:rPr lang="pl-PL" dirty="0"/>
              <a:t> (BNI, FGI, </a:t>
            </a:r>
            <a:r>
              <a:rPr lang="pl-PL" dirty="0" err="1"/>
              <a:t>expert</a:t>
            </a:r>
            <a:r>
              <a:rPr lang="pl-PL" dirty="0"/>
              <a:t> </a:t>
            </a:r>
            <a:r>
              <a:rPr lang="pl-PL" dirty="0" err="1"/>
              <a:t>interviews</a:t>
            </a:r>
            <a:r>
              <a:rPr lang="pl-PL" dirty="0"/>
              <a:t>)</a:t>
            </a:r>
          </a:p>
          <a:p>
            <a:pPr lvl="1"/>
            <a:r>
              <a:rPr lang="pl-PL" dirty="0" err="1"/>
              <a:t>Quantitative</a:t>
            </a:r>
            <a:r>
              <a:rPr lang="pl-PL" dirty="0"/>
              <a:t> part of the </a:t>
            </a:r>
            <a:r>
              <a:rPr lang="pl-PL" dirty="0" err="1"/>
              <a:t>study</a:t>
            </a:r>
            <a:r>
              <a:rPr lang="pl-PL" dirty="0"/>
              <a:t> (CATI </a:t>
            </a:r>
            <a:r>
              <a:rPr lang="pl-PL" dirty="0" err="1"/>
              <a:t>research</a:t>
            </a:r>
            <a:r>
              <a:rPr lang="pl-PL" dirty="0"/>
              <a:t>)</a:t>
            </a:r>
          </a:p>
          <a:p>
            <a:r>
              <a:rPr lang="pl-PL" dirty="0" err="1"/>
              <a:t>Starting</a:t>
            </a:r>
            <a:r>
              <a:rPr lang="pl-PL" dirty="0"/>
              <a:t> point of the </a:t>
            </a:r>
            <a:r>
              <a:rPr lang="pl-PL" dirty="0" err="1"/>
              <a:t>presentation</a:t>
            </a:r>
            <a:r>
              <a:rPr lang="pl-PL" dirty="0"/>
              <a:t>: How to </a:t>
            </a:r>
            <a:r>
              <a:rPr lang="pl-PL" dirty="0" err="1"/>
              <a:t>capture</a:t>
            </a:r>
            <a:r>
              <a:rPr lang="pl-PL" dirty="0"/>
              <a:t> </a:t>
            </a:r>
            <a:r>
              <a:rPr lang="pl-PL" dirty="0" err="1"/>
              <a:t>technological</a:t>
            </a:r>
            <a:r>
              <a:rPr lang="pl-PL" dirty="0"/>
              <a:t> </a:t>
            </a:r>
            <a:r>
              <a:rPr lang="pl-PL" dirty="0" err="1"/>
              <a:t>shifts</a:t>
            </a:r>
            <a:r>
              <a:rPr lang="pl-PL" dirty="0"/>
              <a:t> in </a:t>
            </a:r>
            <a:r>
              <a:rPr lang="pl-PL" dirty="0" err="1"/>
              <a:t>everyday</a:t>
            </a:r>
            <a:r>
              <a:rPr lang="pl-PL" dirty="0"/>
              <a:t> </a:t>
            </a:r>
            <a:r>
              <a:rPr lang="pl-PL" dirty="0" err="1"/>
              <a:t>work</a:t>
            </a:r>
            <a:r>
              <a:rPr lang="pl-PL" dirty="0"/>
              <a:t> </a:t>
            </a:r>
            <a:r>
              <a:rPr lang="pl-PL" dirty="0" err="1"/>
              <a:t>during</a:t>
            </a:r>
            <a:r>
              <a:rPr lang="pl-PL" dirty="0"/>
              <a:t> the </a:t>
            </a:r>
            <a:r>
              <a:rPr lang="pl-PL" dirty="0" err="1"/>
              <a:t>pandemic</a:t>
            </a:r>
            <a:r>
              <a:rPr lang="pl-PL" dirty="0"/>
              <a:t> </a:t>
            </a:r>
            <a:r>
              <a:rPr lang="pl-PL" dirty="0" err="1"/>
              <a:t>before</a:t>
            </a:r>
            <a:r>
              <a:rPr lang="pl-PL" dirty="0"/>
              <a:t> the </a:t>
            </a:r>
            <a:r>
              <a:rPr lang="pl-PL" dirty="0" err="1"/>
              <a:t>actual</a:t>
            </a:r>
            <a:r>
              <a:rPr lang="pl-PL" dirty="0"/>
              <a:t> </a:t>
            </a:r>
            <a:r>
              <a:rPr lang="pl-PL" dirty="0" err="1"/>
              <a:t>research</a:t>
            </a:r>
            <a:r>
              <a:rPr lang="pl-PL" dirty="0"/>
              <a:t>? </a:t>
            </a:r>
          </a:p>
          <a:p>
            <a:pPr lvl="1"/>
            <a:r>
              <a:rPr lang="pl-PL" dirty="0" err="1"/>
              <a:t>Literature</a:t>
            </a:r>
            <a:r>
              <a:rPr lang="pl-PL" dirty="0"/>
              <a:t> </a:t>
            </a:r>
            <a:r>
              <a:rPr lang="pl-PL" dirty="0" err="1"/>
              <a:t>review</a:t>
            </a:r>
            <a:endParaRPr lang="pl-PL" dirty="0"/>
          </a:p>
          <a:p>
            <a:pPr lvl="1"/>
            <a:r>
              <a:rPr lang="pl-PL" dirty="0" err="1"/>
              <a:t>Theory</a:t>
            </a:r>
            <a:r>
              <a:rPr lang="pl-PL" dirty="0"/>
              <a:t> of </a:t>
            </a:r>
            <a:r>
              <a:rPr lang="pl-PL" dirty="0" err="1"/>
              <a:t>social</a:t>
            </a:r>
            <a:r>
              <a:rPr lang="pl-PL" dirty="0"/>
              <a:t> </a:t>
            </a:r>
            <a:r>
              <a:rPr lang="pl-PL" dirty="0" err="1"/>
              <a:t>acceleration</a:t>
            </a:r>
            <a:r>
              <a:rPr lang="pl-PL" dirty="0"/>
              <a:t> (Rosa 2009, 2015, 2020)</a:t>
            </a:r>
          </a:p>
          <a:p>
            <a:endParaRPr lang="pl-PL" dirty="0"/>
          </a:p>
        </p:txBody>
      </p:sp>
    </p:spTree>
    <p:extLst>
      <p:ext uri="{BB962C8B-B14F-4D97-AF65-F5344CB8AC3E}">
        <p14:creationId xmlns:p14="http://schemas.microsoft.com/office/powerpoint/2010/main" val="385254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az 12">
            <a:extLst>
              <a:ext uri="{FF2B5EF4-FFF2-40B4-BE49-F238E27FC236}">
                <a16:creationId xmlns:a16="http://schemas.microsoft.com/office/drawing/2014/main" id="{AD5F1695-668F-489F-8C32-BF1DF82D7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373"/>
            <a:ext cx="12192000" cy="5583253"/>
          </a:xfrm>
          <a:prstGeom prst="rect">
            <a:avLst/>
          </a:prstGeom>
        </p:spPr>
      </p:pic>
      <p:sp>
        <p:nvSpPr>
          <p:cNvPr id="2" name="Tytuł 1">
            <a:extLst>
              <a:ext uri="{FF2B5EF4-FFF2-40B4-BE49-F238E27FC236}">
                <a16:creationId xmlns:a16="http://schemas.microsoft.com/office/drawing/2014/main" id="{0FFA44E4-1BC1-4F7E-8FBA-37086607B0F0}"/>
              </a:ext>
            </a:extLst>
          </p:cNvPr>
          <p:cNvSpPr>
            <a:spLocks noGrp="1"/>
          </p:cNvSpPr>
          <p:nvPr>
            <p:ph type="title"/>
          </p:nvPr>
        </p:nvSpPr>
        <p:spPr/>
        <p:txBody>
          <a:bodyPr/>
          <a:lstStyle/>
          <a:p>
            <a:r>
              <a:rPr lang="en-US" b="1" dirty="0"/>
              <a:t>Hartmut Rosa’s </a:t>
            </a:r>
            <a:r>
              <a:rPr lang="pl-PL" b="1" dirty="0"/>
              <a:t>T</a:t>
            </a:r>
            <a:r>
              <a:rPr lang="en-US" b="1" dirty="0" err="1"/>
              <a:t>heory</a:t>
            </a:r>
            <a:r>
              <a:rPr lang="en-US" b="1" dirty="0"/>
              <a:t> of </a:t>
            </a:r>
            <a:r>
              <a:rPr lang="pl-PL" b="1" dirty="0"/>
              <a:t>S</a:t>
            </a:r>
            <a:r>
              <a:rPr lang="en-US" b="1" dirty="0" err="1"/>
              <a:t>ocial</a:t>
            </a:r>
            <a:r>
              <a:rPr lang="en-US" b="1" dirty="0"/>
              <a:t> </a:t>
            </a:r>
            <a:r>
              <a:rPr lang="pl-PL" b="1" dirty="0"/>
              <a:t>A</a:t>
            </a:r>
            <a:r>
              <a:rPr lang="en-US" b="1" dirty="0" err="1"/>
              <a:t>cceleration</a:t>
            </a:r>
            <a:endParaRPr lang="pl-PL" b="1" dirty="0"/>
          </a:p>
        </p:txBody>
      </p:sp>
      <p:sp>
        <p:nvSpPr>
          <p:cNvPr id="3" name="Symbol zastępczy zawartości 2">
            <a:extLst>
              <a:ext uri="{FF2B5EF4-FFF2-40B4-BE49-F238E27FC236}">
                <a16:creationId xmlns:a16="http://schemas.microsoft.com/office/drawing/2014/main" id="{7D1147B0-4B14-461F-B68B-D30641098C2B}"/>
              </a:ext>
            </a:extLst>
          </p:cNvPr>
          <p:cNvSpPr>
            <a:spLocks noGrp="1"/>
          </p:cNvSpPr>
          <p:nvPr>
            <p:ph idx="1"/>
          </p:nvPr>
        </p:nvSpPr>
        <p:spPr>
          <a:xfrm>
            <a:off x="838199" y="1825625"/>
            <a:ext cx="10843517" cy="4351338"/>
          </a:xfrm>
        </p:spPr>
        <p:txBody>
          <a:bodyPr>
            <a:normAutofit/>
          </a:bodyPr>
          <a:lstStyle/>
          <a:p>
            <a:r>
              <a:rPr lang="en-US" dirty="0"/>
              <a:t>Theory of late modernity based on social acceleration:</a:t>
            </a:r>
          </a:p>
          <a:p>
            <a:pPr lvl="1"/>
            <a:r>
              <a:rPr lang="en-US" dirty="0"/>
              <a:t>The technological acceleration</a:t>
            </a:r>
          </a:p>
          <a:p>
            <a:pPr lvl="1"/>
            <a:r>
              <a:rPr lang="en-US" dirty="0"/>
              <a:t>The acceleration of social change</a:t>
            </a:r>
          </a:p>
          <a:p>
            <a:pPr lvl="1"/>
            <a:r>
              <a:rPr lang="en-US" dirty="0"/>
              <a:t>The acceleration in the pace of life</a:t>
            </a:r>
          </a:p>
          <a:p>
            <a:r>
              <a:rPr lang="pl-PL" dirty="0"/>
              <a:t>W</a:t>
            </a:r>
            <a:r>
              <a:rPr lang="en-US" dirty="0"/>
              <a:t>hat is the impact of COVID-19 pandemic on accelerating society of late modernity?</a:t>
            </a:r>
          </a:p>
          <a:p>
            <a:r>
              <a:rPr lang="en-US" dirty="0"/>
              <a:t>Technological acceleration in time of COVID-19: rapidly expanding digitalization and technological mediation in analyzed sectors</a:t>
            </a:r>
          </a:p>
        </p:txBody>
      </p:sp>
    </p:spTree>
    <p:extLst>
      <p:ext uri="{BB962C8B-B14F-4D97-AF65-F5344CB8AC3E}">
        <p14:creationId xmlns:p14="http://schemas.microsoft.com/office/powerpoint/2010/main" val="156532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az 12">
            <a:extLst>
              <a:ext uri="{FF2B5EF4-FFF2-40B4-BE49-F238E27FC236}">
                <a16:creationId xmlns:a16="http://schemas.microsoft.com/office/drawing/2014/main" id="{AD5F1695-668F-489F-8C32-BF1DF82D7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373"/>
            <a:ext cx="12192000" cy="5583253"/>
          </a:xfrm>
          <a:prstGeom prst="rect">
            <a:avLst/>
          </a:prstGeom>
        </p:spPr>
      </p:pic>
      <p:sp>
        <p:nvSpPr>
          <p:cNvPr id="2" name="Tytuł 1">
            <a:extLst>
              <a:ext uri="{FF2B5EF4-FFF2-40B4-BE49-F238E27FC236}">
                <a16:creationId xmlns:a16="http://schemas.microsoft.com/office/drawing/2014/main" id="{0FFA44E4-1BC1-4F7E-8FBA-37086607B0F0}"/>
              </a:ext>
            </a:extLst>
          </p:cNvPr>
          <p:cNvSpPr>
            <a:spLocks noGrp="1"/>
          </p:cNvSpPr>
          <p:nvPr>
            <p:ph type="title"/>
          </p:nvPr>
        </p:nvSpPr>
        <p:spPr>
          <a:xfrm>
            <a:off x="838200" y="365125"/>
            <a:ext cx="11840110" cy="1325563"/>
          </a:xfrm>
        </p:spPr>
        <p:txBody>
          <a:bodyPr/>
          <a:lstStyle/>
          <a:p>
            <a:r>
              <a:rPr lang="pl-PL" b="1" dirty="0"/>
              <a:t>Focus of the </a:t>
            </a:r>
            <a:r>
              <a:rPr lang="pl-PL" b="1" dirty="0" err="1"/>
              <a:t>Review</a:t>
            </a:r>
            <a:r>
              <a:rPr lang="pl-PL" b="1" dirty="0"/>
              <a:t>:</a:t>
            </a:r>
            <a:r>
              <a:rPr lang="pl-PL" dirty="0"/>
              <a:t> </a:t>
            </a:r>
            <a:r>
              <a:rPr lang="en-US" dirty="0"/>
              <a:t>Healthcare/Social Care</a:t>
            </a:r>
            <a:endParaRPr lang="pl-PL" dirty="0"/>
          </a:p>
        </p:txBody>
      </p:sp>
      <p:sp>
        <p:nvSpPr>
          <p:cNvPr id="3" name="Symbol zastępczy zawartości 2">
            <a:extLst>
              <a:ext uri="{FF2B5EF4-FFF2-40B4-BE49-F238E27FC236}">
                <a16:creationId xmlns:a16="http://schemas.microsoft.com/office/drawing/2014/main" id="{7D1147B0-4B14-461F-B68B-D30641098C2B}"/>
              </a:ext>
            </a:extLst>
          </p:cNvPr>
          <p:cNvSpPr>
            <a:spLocks noGrp="1"/>
          </p:cNvSpPr>
          <p:nvPr>
            <p:ph idx="1"/>
          </p:nvPr>
        </p:nvSpPr>
        <p:spPr>
          <a:xfrm>
            <a:off x="838199" y="1825625"/>
            <a:ext cx="9453881" cy="4351338"/>
          </a:xfrm>
        </p:spPr>
        <p:txBody>
          <a:bodyPr>
            <a:normAutofit/>
          </a:bodyPr>
          <a:lstStyle/>
          <a:p>
            <a:r>
              <a:rPr lang="en-US" sz="3200" dirty="0"/>
              <a:t>Search terms:</a:t>
            </a:r>
            <a:endParaRPr lang="pl-PL" sz="3200" dirty="0"/>
          </a:p>
          <a:p>
            <a:pPr lvl="1"/>
            <a:r>
              <a:rPr lang="en-US" sz="3200" dirty="0"/>
              <a:t>Pandemic</a:t>
            </a:r>
            <a:endParaRPr lang="pl-PL" sz="3200" dirty="0"/>
          </a:p>
          <a:p>
            <a:pPr lvl="1"/>
            <a:r>
              <a:rPr lang="pl-PL" sz="3200" dirty="0"/>
              <a:t>C</a:t>
            </a:r>
            <a:r>
              <a:rPr lang="en-US" sz="3200" dirty="0" err="1"/>
              <a:t>ovid</a:t>
            </a:r>
            <a:r>
              <a:rPr lang="en-US" sz="3200" dirty="0"/>
              <a:t> </a:t>
            </a:r>
            <a:endParaRPr lang="pl-PL" sz="3200" dirty="0"/>
          </a:p>
          <a:p>
            <a:pPr lvl="1"/>
            <a:r>
              <a:rPr lang="pl-PL" sz="3200" dirty="0"/>
              <a:t>S</a:t>
            </a:r>
            <a:r>
              <a:rPr lang="en-US" sz="3200" dirty="0" err="1"/>
              <a:t>ocial</a:t>
            </a:r>
            <a:r>
              <a:rPr lang="en-US" sz="3200" dirty="0"/>
              <a:t> work</a:t>
            </a:r>
            <a:endParaRPr lang="pl-PL" sz="3200" dirty="0"/>
          </a:p>
          <a:p>
            <a:pPr lvl="1"/>
            <a:r>
              <a:rPr lang="pl-PL" sz="3200" dirty="0"/>
              <a:t>S</a:t>
            </a:r>
            <a:r>
              <a:rPr lang="en-US" sz="3200" dirty="0" err="1"/>
              <a:t>ocial</a:t>
            </a:r>
            <a:r>
              <a:rPr lang="en-US" sz="3200" dirty="0"/>
              <a:t> care </a:t>
            </a:r>
            <a:endParaRPr lang="pl-PL" sz="3200" dirty="0"/>
          </a:p>
          <a:p>
            <a:pPr lvl="1"/>
            <a:r>
              <a:rPr lang="pl-PL" sz="3200" dirty="0" err="1"/>
              <a:t>Health</a:t>
            </a:r>
            <a:r>
              <a:rPr lang="pl-PL" sz="3200" dirty="0"/>
              <a:t> </a:t>
            </a:r>
            <a:r>
              <a:rPr lang="pl-PL" sz="3200" dirty="0" err="1"/>
              <a:t>care</a:t>
            </a:r>
            <a:endParaRPr lang="pl-PL" sz="3200" dirty="0"/>
          </a:p>
          <a:p>
            <a:pPr lvl="1"/>
            <a:r>
              <a:rPr lang="pl-PL" sz="3200" dirty="0"/>
              <a:t>Technology</a:t>
            </a:r>
            <a:endParaRPr lang="en-US" sz="3200" dirty="0"/>
          </a:p>
          <a:p>
            <a:r>
              <a:rPr lang="pl-PL" sz="3200" dirty="0"/>
              <a:t>106</a:t>
            </a:r>
            <a:r>
              <a:rPr lang="en-US" sz="3200" dirty="0"/>
              <a:t> studies from which </a:t>
            </a:r>
            <a:r>
              <a:rPr lang="pl-PL" sz="3200" dirty="0"/>
              <a:t>50</a:t>
            </a:r>
            <a:r>
              <a:rPr lang="en-US" sz="3200" dirty="0"/>
              <a:t> were selected for analysis</a:t>
            </a:r>
          </a:p>
          <a:p>
            <a:endParaRPr lang="pl-PL" dirty="0"/>
          </a:p>
        </p:txBody>
      </p:sp>
    </p:spTree>
    <p:extLst>
      <p:ext uri="{BB962C8B-B14F-4D97-AF65-F5344CB8AC3E}">
        <p14:creationId xmlns:p14="http://schemas.microsoft.com/office/powerpoint/2010/main" val="2943154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4">
            <a:extLst>
              <a:ext uri="{FF2B5EF4-FFF2-40B4-BE49-F238E27FC236}">
                <a16:creationId xmlns:a16="http://schemas.microsoft.com/office/drawing/2014/main" id="{88F4E23F-185E-4CD5-9142-649FCFC958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915" y="661797"/>
            <a:ext cx="11950085" cy="5534405"/>
          </a:xfrm>
          <a:prstGeom prst="rect">
            <a:avLst/>
          </a:prstGeom>
        </p:spPr>
      </p:pic>
    </p:spTree>
    <p:extLst>
      <p:ext uri="{BB962C8B-B14F-4D97-AF65-F5344CB8AC3E}">
        <p14:creationId xmlns:p14="http://schemas.microsoft.com/office/powerpoint/2010/main" val="375138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az 12">
            <a:extLst>
              <a:ext uri="{FF2B5EF4-FFF2-40B4-BE49-F238E27FC236}">
                <a16:creationId xmlns:a16="http://schemas.microsoft.com/office/drawing/2014/main" id="{AD5F1695-668F-489F-8C32-BF1DF82D7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373"/>
            <a:ext cx="12192000" cy="5583253"/>
          </a:xfrm>
          <a:prstGeom prst="rect">
            <a:avLst/>
          </a:prstGeom>
        </p:spPr>
      </p:pic>
      <p:sp>
        <p:nvSpPr>
          <p:cNvPr id="2" name="Tytuł 1">
            <a:extLst>
              <a:ext uri="{FF2B5EF4-FFF2-40B4-BE49-F238E27FC236}">
                <a16:creationId xmlns:a16="http://schemas.microsoft.com/office/drawing/2014/main" id="{0FFA44E4-1BC1-4F7E-8FBA-37086607B0F0}"/>
              </a:ext>
            </a:extLst>
          </p:cNvPr>
          <p:cNvSpPr>
            <a:spLocks noGrp="1"/>
          </p:cNvSpPr>
          <p:nvPr>
            <p:ph type="title"/>
          </p:nvPr>
        </p:nvSpPr>
        <p:spPr>
          <a:xfrm>
            <a:off x="838200" y="365125"/>
            <a:ext cx="11840110" cy="1325563"/>
          </a:xfrm>
        </p:spPr>
        <p:txBody>
          <a:bodyPr/>
          <a:lstStyle/>
          <a:p>
            <a:r>
              <a:rPr lang="pl-PL" b="1" dirty="0" err="1"/>
              <a:t>Conclusions</a:t>
            </a:r>
            <a:r>
              <a:rPr lang="pl-PL" b="1" dirty="0"/>
              <a:t>: </a:t>
            </a:r>
            <a:r>
              <a:rPr lang="en-US" dirty="0"/>
              <a:t>Challenges </a:t>
            </a:r>
            <a:r>
              <a:rPr lang="pl-PL" dirty="0"/>
              <a:t>R</a:t>
            </a:r>
            <a:r>
              <a:rPr lang="en-US" dirty="0"/>
              <a:t>elated to </a:t>
            </a:r>
            <a:r>
              <a:rPr lang="pl-PL" dirty="0"/>
              <a:t>T</a:t>
            </a:r>
            <a:r>
              <a:rPr lang="en-US" dirty="0" err="1"/>
              <a:t>echnology</a:t>
            </a:r>
            <a:endParaRPr lang="pl-PL" dirty="0"/>
          </a:p>
        </p:txBody>
      </p:sp>
      <p:sp>
        <p:nvSpPr>
          <p:cNvPr id="3" name="Symbol zastępczy zawartości 2">
            <a:extLst>
              <a:ext uri="{FF2B5EF4-FFF2-40B4-BE49-F238E27FC236}">
                <a16:creationId xmlns:a16="http://schemas.microsoft.com/office/drawing/2014/main" id="{7D1147B0-4B14-461F-B68B-D30641098C2B}"/>
              </a:ext>
            </a:extLst>
          </p:cNvPr>
          <p:cNvSpPr>
            <a:spLocks noGrp="1"/>
          </p:cNvSpPr>
          <p:nvPr>
            <p:ph idx="1"/>
          </p:nvPr>
        </p:nvSpPr>
        <p:spPr>
          <a:xfrm>
            <a:off x="838199" y="1825625"/>
            <a:ext cx="9453881" cy="4351338"/>
          </a:xfrm>
        </p:spPr>
        <p:txBody>
          <a:bodyPr>
            <a:normAutofit/>
          </a:bodyPr>
          <a:lstStyle/>
          <a:p>
            <a:r>
              <a:rPr lang="en-US" sz="3200" dirty="0"/>
              <a:t>Telehealth and new devices</a:t>
            </a:r>
          </a:p>
          <a:p>
            <a:r>
              <a:rPr lang="en-US" sz="3200" dirty="0"/>
              <a:t>Quick learning of new tools and modalities</a:t>
            </a:r>
          </a:p>
          <a:p>
            <a:r>
              <a:rPr lang="pl-PL" sz="3200" dirty="0"/>
              <a:t>Fast</a:t>
            </a:r>
            <a:r>
              <a:rPr lang="en-US" sz="3200" dirty="0"/>
              <a:t> pace of work, increased workload</a:t>
            </a:r>
          </a:p>
          <a:p>
            <a:r>
              <a:rPr lang="en-US" sz="3200" dirty="0"/>
              <a:t>Being overwhelmed, in risk of burnout</a:t>
            </a:r>
          </a:p>
          <a:p>
            <a:r>
              <a:rPr lang="en-US" sz="3200" dirty="0"/>
              <a:t>Isolation from peers</a:t>
            </a:r>
            <a:endParaRPr lang="pl-PL" sz="3200" dirty="0"/>
          </a:p>
          <a:p>
            <a:r>
              <a:rPr lang="pl-PL" sz="3200" dirty="0" err="1"/>
              <a:t>Fears</a:t>
            </a:r>
            <a:r>
              <a:rPr lang="pl-PL" sz="3200" dirty="0"/>
              <a:t> </a:t>
            </a:r>
            <a:r>
              <a:rPr lang="pl-PL" sz="3200" dirty="0" err="1"/>
              <a:t>regarding</a:t>
            </a:r>
            <a:r>
              <a:rPr lang="pl-PL" sz="3200" dirty="0"/>
              <a:t> </a:t>
            </a:r>
            <a:r>
              <a:rPr lang="en-US" sz="3200" dirty="0"/>
              <a:t>job stability</a:t>
            </a:r>
            <a:r>
              <a:rPr lang="pl-PL" sz="3200" dirty="0"/>
              <a:t> (</a:t>
            </a:r>
            <a:r>
              <a:rPr lang="en-US" sz="3200" dirty="0"/>
              <a:t>“out of sight out of mind” effect</a:t>
            </a:r>
            <a:r>
              <a:rPr lang="pl-PL" sz="3200" dirty="0"/>
              <a:t> </a:t>
            </a:r>
            <a:r>
              <a:rPr lang="pl-PL" sz="3200" dirty="0" err="1"/>
              <a:t>connected</a:t>
            </a:r>
            <a:r>
              <a:rPr lang="pl-PL" sz="3200" dirty="0"/>
              <a:t> to </a:t>
            </a:r>
            <a:r>
              <a:rPr lang="pl-PL" sz="3200" dirty="0" err="1"/>
              <a:t>working</a:t>
            </a:r>
            <a:r>
              <a:rPr lang="pl-PL" sz="3200" dirty="0"/>
              <a:t> from </a:t>
            </a:r>
            <a:r>
              <a:rPr lang="pl-PL" sz="3200" dirty="0" err="1"/>
              <a:t>home</a:t>
            </a:r>
            <a:r>
              <a:rPr lang="pl-PL" sz="3200" dirty="0"/>
              <a:t>)</a:t>
            </a:r>
            <a:endParaRPr lang="en-US" sz="3200" dirty="0"/>
          </a:p>
          <a:p>
            <a:endParaRPr lang="pl-PL" dirty="0"/>
          </a:p>
        </p:txBody>
      </p:sp>
    </p:spTree>
    <p:extLst>
      <p:ext uri="{BB962C8B-B14F-4D97-AF65-F5344CB8AC3E}">
        <p14:creationId xmlns:p14="http://schemas.microsoft.com/office/powerpoint/2010/main" val="1010589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az 12">
            <a:extLst>
              <a:ext uri="{FF2B5EF4-FFF2-40B4-BE49-F238E27FC236}">
                <a16:creationId xmlns:a16="http://schemas.microsoft.com/office/drawing/2014/main" id="{AD5F1695-668F-489F-8C32-BF1DF82D7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373"/>
            <a:ext cx="12192000" cy="5583253"/>
          </a:xfrm>
          <a:prstGeom prst="rect">
            <a:avLst/>
          </a:prstGeom>
        </p:spPr>
      </p:pic>
      <p:sp>
        <p:nvSpPr>
          <p:cNvPr id="2" name="Tytuł 1">
            <a:extLst>
              <a:ext uri="{FF2B5EF4-FFF2-40B4-BE49-F238E27FC236}">
                <a16:creationId xmlns:a16="http://schemas.microsoft.com/office/drawing/2014/main" id="{0FFA44E4-1BC1-4F7E-8FBA-37086607B0F0}"/>
              </a:ext>
            </a:extLst>
          </p:cNvPr>
          <p:cNvSpPr>
            <a:spLocks noGrp="1"/>
          </p:cNvSpPr>
          <p:nvPr>
            <p:ph type="title"/>
          </p:nvPr>
        </p:nvSpPr>
        <p:spPr>
          <a:xfrm>
            <a:off x="838200" y="365125"/>
            <a:ext cx="11840110" cy="1325563"/>
          </a:xfrm>
        </p:spPr>
        <p:txBody>
          <a:bodyPr/>
          <a:lstStyle/>
          <a:p>
            <a:r>
              <a:rPr lang="pl-PL" b="1" dirty="0" err="1"/>
              <a:t>Conclusions</a:t>
            </a:r>
            <a:r>
              <a:rPr lang="pl-PL" b="1" dirty="0"/>
              <a:t>: </a:t>
            </a:r>
            <a:r>
              <a:rPr lang="en-US" dirty="0"/>
              <a:t>Challenges </a:t>
            </a:r>
            <a:r>
              <a:rPr lang="pl-PL" dirty="0"/>
              <a:t>R</a:t>
            </a:r>
            <a:r>
              <a:rPr lang="en-US" dirty="0"/>
              <a:t>elated to </a:t>
            </a:r>
            <a:r>
              <a:rPr lang="pl-PL" dirty="0"/>
              <a:t>T</a:t>
            </a:r>
            <a:r>
              <a:rPr lang="en-US" dirty="0" err="1"/>
              <a:t>echnology</a:t>
            </a:r>
            <a:endParaRPr lang="pl-PL" dirty="0"/>
          </a:p>
        </p:txBody>
      </p:sp>
      <p:sp>
        <p:nvSpPr>
          <p:cNvPr id="3" name="Symbol zastępczy zawartości 2">
            <a:extLst>
              <a:ext uri="{FF2B5EF4-FFF2-40B4-BE49-F238E27FC236}">
                <a16:creationId xmlns:a16="http://schemas.microsoft.com/office/drawing/2014/main" id="{7D1147B0-4B14-461F-B68B-D30641098C2B}"/>
              </a:ext>
            </a:extLst>
          </p:cNvPr>
          <p:cNvSpPr>
            <a:spLocks noGrp="1"/>
          </p:cNvSpPr>
          <p:nvPr>
            <p:ph idx="1"/>
          </p:nvPr>
        </p:nvSpPr>
        <p:spPr>
          <a:xfrm>
            <a:off x="838199" y="1825625"/>
            <a:ext cx="9453881" cy="4351338"/>
          </a:xfrm>
        </p:spPr>
        <p:txBody>
          <a:bodyPr>
            <a:normAutofit/>
          </a:bodyPr>
          <a:lstStyle/>
          <a:p>
            <a:r>
              <a:rPr lang="en-US" sz="3200" dirty="0"/>
              <a:t>Tension: ‘telehealth is here to stay’ vs expectation of </a:t>
            </a:r>
            <a:r>
              <a:rPr lang="en-US" sz="3200" dirty="0" err="1"/>
              <a:t>decceleration</a:t>
            </a:r>
            <a:endParaRPr lang="en-US" sz="3200" dirty="0"/>
          </a:p>
          <a:p>
            <a:r>
              <a:rPr lang="en-US" sz="3200" dirty="0"/>
              <a:t>Absence of alternatives</a:t>
            </a:r>
          </a:p>
          <a:p>
            <a:endParaRPr lang="pl-PL" dirty="0"/>
          </a:p>
        </p:txBody>
      </p:sp>
    </p:spTree>
    <p:extLst>
      <p:ext uri="{BB962C8B-B14F-4D97-AF65-F5344CB8AC3E}">
        <p14:creationId xmlns:p14="http://schemas.microsoft.com/office/powerpoint/2010/main" val="3100152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az 12">
            <a:extLst>
              <a:ext uri="{FF2B5EF4-FFF2-40B4-BE49-F238E27FC236}">
                <a16:creationId xmlns:a16="http://schemas.microsoft.com/office/drawing/2014/main" id="{AD5F1695-668F-489F-8C32-BF1DF82D7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373"/>
            <a:ext cx="12192000" cy="5583253"/>
          </a:xfrm>
          <a:prstGeom prst="rect">
            <a:avLst/>
          </a:prstGeom>
        </p:spPr>
      </p:pic>
      <p:sp>
        <p:nvSpPr>
          <p:cNvPr id="2" name="Tytuł 1">
            <a:extLst>
              <a:ext uri="{FF2B5EF4-FFF2-40B4-BE49-F238E27FC236}">
                <a16:creationId xmlns:a16="http://schemas.microsoft.com/office/drawing/2014/main" id="{0FFA44E4-1BC1-4F7E-8FBA-37086607B0F0}"/>
              </a:ext>
            </a:extLst>
          </p:cNvPr>
          <p:cNvSpPr>
            <a:spLocks noGrp="1"/>
          </p:cNvSpPr>
          <p:nvPr>
            <p:ph type="title"/>
          </p:nvPr>
        </p:nvSpPr>
        <p:spPr>
          <a:xfrm>
            <a:off x="838199" y="365125"/>
            <a:ext cx="11624353" cy="1325563"/>
          </a:xfrm>
        </p:spPr>
        <p:txBody>
          <a:bodyPr/>
          <a:lstStyle/>
          <a:p>
            <a:r>
              <a:rPr lang="pl-PL" b="1" dirty="0" err="1"/>
              <a:t>Conclusions</a:t>
            </a:r>
            <a:r>
              <a:rPr lang="pl-PL" b="1" dirty="0"/>
              <a:t>:</a:t>
            </a:r>
            <a:r>
              <a:rPr lang="pl-PL" dirty="0"/>
              <a:t> </a:t>
            </a:r>
            <a:r>
              <a:rPr lang="en-US" dirty="0"/>
              <a:t>Challenges </a:t>
            </a:r>
            <a:r>
              <a:rPr lang="pl-PL" dirty="0"/>
              <a:t>R</a:t>
            </a:r>
            <a:r>
              <a:rPr lang="en-US" dirty="0"/>
              <a:t>elated to </a:t>
            </a:r>
            <a:r>
              <a:rPr lang="pl-PL" dirty="0"/>
              <a:t>T</a:t>
            </a:r>
            <a:r>
              <a:rPr lang="en-US" dirty="0" err="1"/>
              <a:t>echnology</a:t>
            </a:r>
            <a:endParaRPr lang="pl-PL" dirty="0"/>
          </a:p>
        </p:txBody>
      </p:sp>
      <p:sp>
        <p:nvSpPr>
          <p:cNvPr id="3" name="Symbol zastępczy zawartości 2">
            <a:extLst>
              <a:ext uri="{FF2B5EF4-FFF2-40B4-BE49-F238E27FC236}">
                <a16:creationId xmlns:a16="http://schemas.microsoft.com/office/drawing/2014/main" id="{7D1147B0-4B14-461F-B68B-D30641098C2B}"/>
              </a:ext>
            </a:extLst>
          </p:cNvPr>
          <p:cNvSpPr>
            <a:spLocks noGrp="1"/>
          </p:cNvSpPr>
          <p:nvPr>
            <p:ph idx="1"/>
          </p:nvPr>
        </p:nvSpPr>
        <p:spPr>
          <a:xfrm>
            <a:off x="838199" y="1825625"/>
            <a:ext cx="10843517" cy="4351338"/>
          </a:xfrm>
        </p:spPr>
        <p:txBody>
          <a:bodyPr>
            <a:normAutofit/>
          </a:bodyPr>
          <a:lstStyle/>
          <a:p>
            <a:r>
              <a:rPr lang="en-US" dirty="0"/>
              <a:t>Space as a risk carrier: reconstruction and limitation of space of contact with the other.</a:t>
            </a:r>
          </a:p>
          <a:p>
            <a:r>
              <a:rPr lang="en-US" dirty="0"/>
              <a:t>Condensation of time: but the Rosa’s paradox is still maintained: there is no much free time, the work-life balance is disrupted.</a:t>
            </a:r>
          </a:p>
          <a:p>
            <a:r>
              <a:rPr lang="en-US" dirty="0"/>
              <a:t>The future: </a:t>
            </a:r>
            <a:r>
              <a:rPr lang="en-US" dirty="0" err="1"/>
              <a:t>tempora</a:t>
            </a:r>
            <a:r>
              <a:rPr lang="pl-PL" dirty="0"/>
              <a:t>l</a:t>
            </a:r>
            <a:r>
              <a:rPr lang="en-US" dirty="0"/>
              <a:t> and spot digitalization of work.</a:t>
            </a:r>
          </a:p>
          <a:p>
            <a:endParaRPr lang="en-US" dirty="0"/>
          </a:p>
          <a:p>
            <a:endParaRPr lang="en-US" dirty="0"/>
          </a:p>
        </p:txBody>
      </p:sp>
    </p:spTree>
    <p:extLst>
      <p:ext uri="{BB962C8B-B14F-4D97-AF65-F5344CB8AC3E}">
        <p14:creationId xmlns:p14="http://schemas.microsoft.com/office/powerpoint/2010/main" val="132606780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1369</TotalTime>
  <Words>1245</Words>
  <Application>Microsoft Office PowerPoint</Application>
  <PresentationFormat>Panoramiczny</PresentationFormat>
  <Paragraphs>75</Paragraphs>
  <Slides>9</Slides>
  <Notes>9</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9</vt:i4>
      </vt:variant>
    </vt:vector>
  </HeadingPairs>
  <TitlesOfParts>
    <vt:vector size="13" baseType="lpstr">
      <vt:lpstr>Arial</vt:lpstr>
      <vt:lpstr>Calibri</vt:lpstr>
      <vt:lpstr>Calibri Light</vt:lpstr>
      <vt:lpstr>Motyw pakietu Office</vt:lpstr>
      <vt:lpstr>Technological challenges in everyday work in time of pandemic</vt:lpstr>
      <vt:lpstr>Introduction</vt:lpstr>
      <vt:lpstr>Introduction</vt:lpstr>
      <vt:lpstr>Hartmut Rosa’s Theory of Social Acceleration</vt:lpstr>
      <vt:lpstr>Focus of the Review: Healthcare/Social Care</vt:lpstr>
      <vt:lpstr>Prezentacja programu PowerPoint</vt:lpstr>
      <vt:lpstr>Conclusions: Challenges Related to Technology</vt:lpstr>
      <vt:lpstr>Conclusions: Challenges Related to Technology</vt:lpstr>
      <vt:lpstr>Conclusions: Challenges Related to 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Jacek Burski</dc:creator>
  <cp:lastModifiedBy>alicja palęcka</cp:lastModifiedBy>
  <cp:revision>60</cp:revision>
  <dcterms:created xsi:type="dcterms:W3CDTF">2021-05-10T08:22:22Z</dcterms:created>
  <dcterms:modified xsi:type="dcterms:W3CDTF">2021-05-12T20:07:51Z</dcterms:modified>
</cp:coreProperties>
</file>