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325" r:id="rId5"/>
    <p:sldId id="311" r:id="rId6"/>
    <p:sldId id="326" r:id="rId7"/>
    <p:sldId id="327" r:id="rId8"/>
    <p:sldId id="328" r:id="rId9"/>
    <p:sldId id="258" r:id="rId10"/>
    <p:sldId id="282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322" r:id="rId21"/>
    <p:sldId id="323" r:id="rId22"/>
    <p:sldId id="324" r:id="rId23"/>
    <p:sldId id="321" r:id="rId24"/>
    <p:sldId id="329" r:id="rId25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73537" autoAdjust="0"/>
  </p:normalViewPr>
  <p:slideViewPr>
    <p:cSldViewPr snapToGrid="0">
      <p:cViewPr varScale="1">
        <p:scale>
          <a:sx n="50" d="100"/>
          <a:sy n="50" d="100"/>
        </p:scale>
        <p:origin x="1392" y="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3A2D28-56FA-4AB8-A8E3-36473E4BFE18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3BEB59-886E-4364-B67B-74CA9081B62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9308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54946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3576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83480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6786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0027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143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D4116A-F7C8-44DD-BF97-AF76C736713F}" type="slidenum">
              <a:rPr lang="pl-PL" altLang="pl-PL">
                <a:latin typeface="Calibri" panose="020F0502020204030204" pitchFamily="34" charset="0"/>
              </a:rPr>
              <a:pPr/>
              <a:t>8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18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786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8147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 smtClean="0"/>
          </a:p>
        </p:txBody>
      </p:sp>
      <p:sp>
        <p:nvSpPr>
          <p:cNvPr id="2253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CA857C-4EEB-4762-A90E-FCC8A9EBB9E9}" type="slidenum">
              <a:rPr lang="pl-PL" altLang="pl-PL">
                <a:latin typeface="Calibri" panose="020F0502020204030204" pitchFamily="34" charset="0"/>
              </a:rPr>
              <a:pPr/>
              <a:t>15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3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BEB59-886E-4364-B67B-74CA9081B626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592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6525"/>
            <a:ext cx="958532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139700"/>
            <a:ext cx="67056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425" y="4906963"/>
            <a:ext cx="15811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804743"/>
            <a:ext cx="8061649" cy="2387600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4202366"/>
            <a:ext cx="8061649" cy="15945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34631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B27B-3BFD-470D-8EA4-4EFA5FD25B04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93E82-51DB-464C-A21E-ECBC96B24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454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9B75-3538-4290-9A58-5B3CE775241C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19BB-B16E-4A08-B6D3-2E9AD8B1117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9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3A038-6863-46C5-BFC0-4788BD8E7876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BF998-EFBB-48B9-8344-07069366C58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5084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8B37-BB94-4BDD-B3C1-25483C76A126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25633-0C08-4D9E-9ABD-58B35305345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9705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F933-D7A0-4A44-B956-5A7ECEC94006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6D89A-86FB-4BB3-9B93-BE5EC72427C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498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B9AFD-508F-446F-A5F8-796E7EA23884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8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534D1-708B-4173-86E3-5C63F58EC0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6187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EFE9-42F1-46F3-8688-2DABBC60B3C6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4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D8D6-BB8B-4F43-8469-C15B4CDA4D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428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7459-42B8-4286-8E0C-69CCA8A36CE4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3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40E76-25E9-4D33-8460-032D78BF1F2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306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A3E85-885B-465E-AA59-8F9BB4D9DB7A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4B26-7084-4E9C-A821-C3E53EAA067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385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8BA0D-E283-4C97-88D2-16F3BD5BCD35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220B3-7CB0-41D6-AA55-6EB2998D6B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539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3102C-1ED2-44FF-AB86-7007DCF77192}" type="datetimeFigureOut">
              <a:rPr lang="pl-PL"/>
              <a:pPr>
                <a:defRPr/>
              </a:pPr>
              <a:t>28.01.2022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5441D7-C01C-4B0C-8CDA-48A7856BAC0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AAE1BA8E-075F-4991-AC42-C89F14C3B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" y="264775"/>
            <a:ext cx="12181304" cy="6328450"/>
          </a:xfrm>
          <a:prstGeom prst="rect">
            <a:avLst/>
          </a:prstGeom>
        </p:spPr>
      </p:pic>
      <p:sp>
        <p:nvSpPr>
          <p:cNvPr id="7" name="pole tekstowe 1">
            <a:extLst>
              <a:ext uri="{FF2B5EF4-FFF2-40B4-BE49-F238E27FC236}">
                <a16:creationId xmlns:a16="http://schemas.microsoft.com/office/drawing/2014/main" id="{52DD7277-D2FF-4511-AD77-85D544DABC5C}"/>
              </a:ext>
            </a:extLst>
          </p:cNvPr>
          <p:cNvSpPr txBox="1"/>
          <p:nvPr/>
        </p:nvSpPr>
        <p:spPr>
          <a:xfrm>
            <a:off x="73717" y="2939143"/>
            <a:ext cx="359324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/>
              <a:t>Prelegenci:</a:t>
            </a:r>
          </a:p>
          <a:p>
            <a:r>
              <a:rPr lang="pl-PL"/>
              <a:t>Dr Jacek Burski</a:t>
            </a:r>
            <a:endParaRPr lang="pl-PL">
              <a:cs typeface="Calibri"/>
            </a:endParaRPr>
          </a:p>
          <a:p>
            <a:r>
              <a:rPr lang="pl-PL"/>
              <a:t>Dr Jan Czarzasty</a:t>
            </a:r>
            <a:endParaRPr lang="pl-PL">
              <a:cs typeface="Calibri"/>
            </a:endParaRPr>
          </a:p>
          <a:p>
            <a:r>
              <a:rPr lang="pl-PL"/>
              <a:t>Prof. Juliusz </a:t>
            </a:r>
            <a:r>
              <a:rPr lang="pl-PL" err="1"/>
              <a:t>Gardawski</a:t>
            </a:r>
            <a:endParaRPr lang="pl-PL" err="1">
              <a:cs typeface="Calibri"/>
            </a:endParaRPr>
          </a:p>
          <a:p>
            <a:r>
              <a:rPr lang="pl-PL"/>
              <a:t>Dr hab. Adam </a:t>
            </a:r>
            <a:r>
              <a:rPr lang="pl-PL" err="1"/>
              <a:t>Mrozowicki</a:t>
            </a:r>
            <a:r>
              <a:rPr lang="pl-PL"/>
              <a:t>, prof. u.</a:t>
            </a:r>
            <a:endParaRPr lang="pl-PL">
              <a:cs typeface="Calibri"/>
            </a:endParaRP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89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060" y="0"/>
            <a:ext cx="10515600" cy="911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Wizje gospodarki dobrze urządzonej 2021 (C)</a:t>
            </a:r>
            <a:br>
              <a:rPr lang="pl-PL" dirty="0" smtClean="0"/>
            </a:br>
            <a:r>
              <a:rPr lang="pl-PL" sz="3600" dirty="0" smtClean="0"/>
              <a:t>(młodzi pracujący, 18-30)</a:t>
            </a:r>
            <a:endParaRPr lang="pl-PL" sz="3600" dirty="0"/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>
          <a:xfrm>
            <a:off x="687887" y="1449844"/>
            <a:ext cx="10515600" cy="43513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b="1" dirty="0" smtClean="0"/>
              <a:t>Klaster trzeci „liberalizm” </a:t>
            </a:r>
            <a:endParaRPr lang="pl-PL" altLang="pl-PL" dirty="0" smtClean="0"/>
          </a:p>
          <a:p>
            <a:pPr eaLnBrk="1" hangingPunct="1"/>
            <a:r>
              <a:rPr lang="pl-PL" altLang="pl-PL" dirty="0" smtClean="0"/>
              <a:t>Pracodawcy powinni mieć prawo zwalniać bez odprawy  pracowników, dla których nie ma pracy w danym momencie </a:t>
            </a:r>
            <a:r>
              <a:rPr lang="pl-PL" altLang="pl-PL" b="1" dirty="0" smtClean="0"/>
              <a:t>7,8 %</a:t>
            </a:r>
          </a:p>
          <a:p>
            <a:pPr eaLnBrk="1" hangingPunct="1"/>
            <a:r>
              <a:rPr lang="pl-PL" altLang="pl-PL" dirty="0" smtClean="0"/>
              <a:t>Powinno się zezwalać kapitałowi zagranicznemu na kupowanie polskich przedsiębiorstw bez ograniczeń </a:t>
            </a:r>
            <a:r>
              <a:rPr lang="pl-PL" altLang="pl-PL" b="1" dirty="0"/>
              <a:t>19,8</a:t>
            </a:r>
            <a:r>
              <a:rPr lang="pl-PL" altLang="pl-PL" b="1" dirty="0" smtClean="0"/>
              <a:t>%</a:t>
            </a:r>
          </a:p>
          <a:p>
            <a:pPr eaLnBrk="1" hangingPunct="1"/>
            <a:r>
              <a:rPr lang="pl-PL" altLang="pl-PL" dirty="0" smtClean="0"/>
              <a:t>Należy zlikwidować powszechny, obowiązkowy system emerytalny i pozwolić, aby obywatele sami decydowali czy chcą oszczędzać na emeryturę </a:t>
            </a:r>
            <a:r>
              <a:rPr lang="pl-PL" altLang="pl-PL" b="1" dirty="0"/>
              <a:t>61,7</a:t>
            </a:r>
            <a:r>
              <a:rPr lang="pl-PL" altLang="pl-PL" b="1" dirty="0" smtClean="0"/>
              <a:t>%</a:t>
            </a:r>
          </a:p>
          <a:p>
            <a:pPr eaLnBrk="1" hangingPunct="1"/>
            <a:endParaRPr lang="pl-PL" altLang="pl-PL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466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Dobrostan </a:t>
            </a:r>
            <a:br>
              <a:rPr lang="pl-PL" dirty="0" smtClean="0"/>
            </a:br>
            <a:r>
              <a:rPr lang="pl-PL" dirty="0" smtClean="0"/>
              <a:t>Wskaźnik obaw odczuwanych jesienią 2021 </a:t>
            </a:r>
            <a:r>
              <a:rPr lang="pl-PL" altLang="pl-PL" dirty="0" smtClean="0"/>
              <a:t>(%)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702565"/>
              </p:ext>
            </p:extLst>
          </p:nvPr>
        </p:nvGraphicFramePr>
        <p:xfrm>
          <a:off x="807146" y="1756208"/>
          <a:ext cx="10534650" cy="4318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863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Jak 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opisałby/ałaby Pan/i swoje samopoczucie obecnie? Na ile często zdarza się, że odczuwa Pan/i następujące emocje?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Często (</a:t>
                      </a:r>
                      <a:r>
                        <a:rPr lang="pl-PL" sz="2200" dirty="0" err="1">
                          <a:latin typeface="+mj-lt"/>
                          <a:ea typeface="Calibri"/>
                          <a:cs typeface="Times New Roman"/>
                        </a:rPr>
                        <a:t>zdecydo-wanie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 i </a:t>
                      </a:r>
                      <a:r>
                        <a:rPr lang="pl-PL" sz="2200" dirty="0" err="1">
                          <a:latin typeface="+mj-lt"/>
                          <a:ea typeface="Calibri"/>
                          <a:cs typeface="Times New Roman"/>
                        </a:rPr>
                        <a:t>umiarko-wanie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Ani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rzadko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ani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często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Rzadko (</a:t>
                      </a:r>
                      <a:r>
                        <a:rPr lang="pl-PL" sz="2200" dirty="0" err="1">
                          <a:latin typeface="+mj-lt"/>
                          <a:ea typeface="Calibri"/>
                          <a:cs typeface="Times New Roman"/>
                        </a:rPr>
                        <a:t>zdecydo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err="1">
                          <a:latin typeface="+mj-lt"/>
                          <a:ea typeface="Calibri"/>
                          <a:cs typeface="Times New Roman"/>
                        </a:rPr>
                        <a:t>wanie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 i </a:t>
                      </a:r>
                      <a:r>
                        <a:rPr lang="pl-PL" sz="2200" dirty="0" err="1">
                          <a:latin typeface="+mj-lt"/>
                          <a:ea typeface="Calibri"/>
                          <a:cs typeface="Times New Roman"/>
                        </a:rPr>
                        <a:t>umiarko-wanie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err="1" smtClean="0">
                          <a:latin typeface="+mj-lt"/>
                          <a:ea typeface="Calibri"/>
                          <a:cs typeface="Times New Roman"/>
                        </a:rPr>
                        <a:t>Ogó</a:t>
                      </a: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-   </a:t>
                      </a:r>
                      <a:r>
                        <a:rPr lang="pl-PL" sz="2200" dirty="0" err="1" smtClean="0">
                          <a:latin typeface="+mj-lt"/>
                          <a:ea typeface="Calibri"/>
                          <a:cs typeface="Times New Roman"/>
                        </a:rPr>
                        <a:t>łem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Obawiam 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się o swoje zdrowie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37,7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14,8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47,6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6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Obawiam 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się o zdrowie swoich bliskich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66,5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9,1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24,4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Martwię </a:t>
                      </a:r>
                      <a:r>
                        <a:rPr lang="pl-PL" sz="2200" dirty="0">
                          <a:latin typeface="+mj-lt"/>
                          <a:ea typeface="Calibri"/>
                          <a:cs typeface="Times New Roman"/>
                        </a:rPr>
                        <a:t>się o swoją sytuację finansową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43,6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14,8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41,6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85165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Dobrostan</a:t>
            </a:r>
            <a:br>
              <a:rPr lang="pl-PL" dirty="0" smtClean="0"/>
            </a:br>
            <a:r>
              <a:rPr lang="pl-PL" dirty="0" smtClean="0"/>
              <a:t>Wskaźnik obaw odczuwanych w okresie od marca 2020 do maja 2021 </a:t>
            </a:r>
            <a:r>
              <a:rPr lang="pl-PL" altLang="pl-PL" dirty="0" smtClean="0"/>
              <a:t>(%)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116237"/>
              </p:ext>
            </p:extLst>
          </p:nvPr>
        </p:nvGraphicFramePr>
        <p:xfrm>
          <a:off x="838200" y="2126250"/>
          <a:ext cx="10515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285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ile często zdarzało się, że odczuwał(a) Pan(i) następujące emocje w okresie od marca 2020 do maja 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2021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Często (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zdecydo-wanie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umiarko-wanie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Ani rzadko ani często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Rzadko (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zdecydo-wanie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umiarko-wanie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Ogółem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Obawiałem(łam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 się o swoje zdrowie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470,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11,5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41,5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Obawiałem(łam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 się o zdrowie swoich bliskich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69,3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9,0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21,6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Martwiłem(łam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 się o swoją sytuację finansową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44,6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12,8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426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2526" y="162839"/>
            <a:ext cx="11361107" cy="170134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Dobrostan </a:t>
            </a:r>
            <a:br>
              <a:rPr lang="pl-PL" dirty="0" smtClean="0"/>
            </a:br>
            <a:r>
              <a:rPr lang="pl-PL" dirty="0" smtClean="0"/>
              <a:t>Wskaźnik osamotnienia odczuwanych w okresie od marca 2020 do maja 2021 </a:t>
            </a:r>
            <a:r>
              <a:rPr lang="pl-PL" altLang="pl-PL" dirty="0"/>
              <a:t>(%)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007335"/>
              </p:ext>
            </p:extLst>
          </p:nvPr>
        </p:nvGraphicFramePr>
        <p:xfrm>
          <a:off x="482774" y="1959215"/>
          <a:ext cx="11239500" cy="4493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76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Często (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zdecydo</a:t>
                      </a:r>
                      <a:endParaRPr lang="pl-PL" sz="2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wanie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umiarko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wanie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Ani rzadko ani często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Rzadko (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zdecydo-wanie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2400" dirty="0" err="1" smtClean="0">
                          <a:latin typeface="+mj-lt"/>
                          <a:ea typeface="Calibri"/>
                          <a:cs typeface="Times New Roman"/>
                        </a:rPr>
                        <a:t>umiarko-wanie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Ogółem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0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rgbClr val="010205"/>
                          </a:solidFill>
                          <a:latin typeface="+mj-lt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pl-PL" sz="2400" dirty="0">
                          <a:solidFill>
                            <a:srgbClr val="010205"/>
                          </a:solidFill>
                          <a:latin typeface="+mj-lt"/>
                          <a:ea typeface="Calibri"/>
                          <a:cs typeface="Times New Roman"/>
                        </a:rPr>
                        <a:t>ile często zdarza się, że czuję się Pan(i) samotny(a)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13,8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12,1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74,1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33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ile często zdarzało się, że w okresie od marca 2020 do maja 2021czuł(a) się Pan(i) samotny(a)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20,5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12,8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66,8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1398685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4000" dirty="0" smtClean="0"/>
              <a:t>Dobrostan</a:t>
            </a:r>
            <a:br>
              <a:rPr lang="pl-PL" sz="4000" dirty="0" smtClean="0"/>
            </a:br>
            <a:r>
              <a:rPr lang="pl-PL" sz="4000" dirty="0" smtClean="0"/>
              <a:t> Samowsparcie i wsparcie ze strony najbliższych, organizacji i stowarzyszeń oraz rządu w badaniach z 2021 roku (%)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488358"/>
              </p:ext>
            </p:extLst>
          </p:nvPr>
        </p:nvGraphicFramePr>
        <p:xfrm>
          <a:off x="253653" y="1864290"/>
          <a:ext cx="11506200" cy="4321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068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Proszę wskazać, na ile się Pan/i zgadza, na ile zaś nie zgadza z następującymi stwierdzeniami?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Zgadzam się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Ani tak ani nie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Nie zgadzam 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się</a:t>
                      </a:r>
                      <a:endParaRPr lang="pl-PL" sz="2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Ogółem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W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życiu mogę polegać tylko </a:t>
                      </a: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sobie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48,5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22,9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28,6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Mogę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zawsze liczyć na wsparcie moich najbliższych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82,5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8,9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1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Są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w Polsce organizacje, stowarzyszenia itp., które pomagają takim ludziom jak ja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46,1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19,3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34,7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4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latin typeface="+mj-lt"/>
                          <a:ea typeface="Calibri"/>
                          <a:cs typeface="Times New Roman"/>
                        </a:rPr>
                        <a:t>Rząd </a:t>
                      </a: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w Polsce pomaga ludziom takim, jak ja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27,8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14,9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+mj-lt"/>
                          <a:ea typeface="Calibri"/>
                          <a:cs typeface="Times New Roman"/>
                        </a:rPr>
                        <a:t>57,3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+mj-lt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Dobrostan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600" dirty="0" smtClean="0"/>
              <a:t>Zadowolenie z życia w badaniach z 2021 roku </a:t>
            </a:r>
            <a:r>
              <a:rPr lang="pl-PL" altLang="pl-PL" sz="3600" dirty="0"/>
              <a:t>(%)</a:t>
            </a:r>
            <a:r>
              <a:rPr lang="pl-PL" sz="3600" dirty="0" smtClean="0"/>
              <a:t> 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806445"/>
              </p:ext>
            </p:extLst>
          </p:nvPr>
        </p:nvGraphicFramePr>
        <p:xfrm>
          <a:off x="838200" y="1825625"/>
          <a:ext cx="10515600" cy="3948874"/>
        </p:xfrm>
        <a:graphic>
          <a:graphicData uri="http://schemas.openxmlformats.org/drawingml/2006/table">
            <a:tbl>
              <a:tblPr/>
              <a:tblGrid>
                <a:gridCol w="2103438">
                  <a:extLst>
                    <a:ext uri="{9D8B030D-6E8A-4147-A177-3AD203B41FA5}">
                      <a16:colId xmlns:a16="http://schemas.microsoft.com/office/drawing/2014/main" val="604528196"/>
                    </a:ext>
                  </a:extLst>
                </a:gridCol>
                <a:gridCol w="2103437">
                  <a:extLst>
                    <a:ext uri="{9D8B030D-6E8A-4147-A177-3AD203B41FA5}">
                      <a16:colId xmlns:a16="http://schemas.microsoft.com/office/drawing/2014/main" val="2793697903"/>
                    </a:ext>
                  </a:extLst>
                </a:gridCol>
                <a:gridCol w="2101850">
                  <a:extLst>
                    <a:ext uri="{9D8B030D-6E8A-4147-A177-3AD203B41FA5}">
                      <a16:colId xmlns:a16="http://schemas.microsoft.com/office/drawing/2014/main" val="2837826383"/>
                    </a:ext>
                  </a:extLst>
                </a:gridCol>
                <a:gridCol w="2103438">
                  <a:extLst>
                    <a:ext uri="{9D8B030D-6E8A-4147-A177-3AD203B41FA5}">
                      <a16:colId xmlns:a16="http://schemas.microsoft.com/office/drawing/2014/main" val="2423906031"/>
                    </a:ext>
                  </a:extLst>
                </a:gridCol>
                <a:gridCol w="2103437">
                  <a:extLst>
                    <a:ext uri="{9D8B030D-6E8A-4147-A177-3AD203B41FA5}">
                      <a16:colId xmlns:a16="http://schemas.microsoft.com/office/drawing/2014/main" val="364444239"/>
                    </a:ext>
                  </a:extLst>
                </a:gridCol>
              </a:tblGrid>
              <a:tr h="288285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Biorąc wszystko pod uwagę, na ile czuje się Pan/i zadowolony/a z życia?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Zadowolony (zdecydo-wanie i umiarko-wanie)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 tak ani nie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Niezado- wolony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(zdecydo-wanie i umiarko-wanie)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12771"/>
                  </a:ext>
                </a:extLst>
              </a:tr>
              <a:tr h="1066022"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10205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Ogółem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10205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71,7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10205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10205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10205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3702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Zaszczepieni </a:t>
            </a:r>
            <a:r>
              <a:rPr lang="pl-PL" altLang="pl-PL" dirty="0"/>
              <a:t>i</a:t>
            </a:r>
            <a:r>
              <a:rPr lang="pl-PL" altLang="pl-PL" dirty="0" smtClean="0"/>
              <a:t> „</a:t>
            </a:r>
            <a:r>
              <a:rPr lang="pl-PL" altLang="pl-PL" dirty="0" err="1" smtClean="0"/>
              <a:t>antyszczepionkowcy</a:t>
            </a:r>
            <a:r>
              <a:rPr lang="pl-PL" altLang="pl-PL" dirty="0" smtClean="0"/>
              <a:t>” (%)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141191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226458568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377543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Wskaźnik  stosunku do szczepienia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Ogółem</a:t>
                      </a:r>
                      <a:endParaRPr kumimoji="0" lang="pl-PL" altLang="pl-P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4529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Zaszczepieni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69,0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7702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„Antyszczepionkowcy”</a:t>
                      </a:r>
                      <a:r>
                        <a:rPr kumimoji="0" lang="pl-PL" altLang="pl-PL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19,0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05680"/>
                  </a:ext>
                </a:extLst>
              </a:tr>
              <a:tr h="371475"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Pozostali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12,0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97439"/>
                  </a:ext>
                </a:extLst>
              </a:tr>
              <a:tr h="371475"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Ogółem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8186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288758" y="5461000"/>
            <a:ext cx="11420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1) Mianem „</a:t>
            </a:r>
            <a:r>
              <a:rPr lang="pl-PL" sz="1400" dirty="0" err="1" smtClean="0"/>
              <a:t>antyszczepionkowców</a:t>
            </a:r>
            <a:r>
              <a:rPr lang="pl-PL" sz="1400" dirty="0" smtClean="0"/>
              <a:t>” nazywamy roboczo kategorię badanych, którzy nie zaszczepili się i nie zamierzają tego zrobić.</a:t>
            </a:r>
            <a:endParaRPr lang="pl-PL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pl-PL" dirty="0" smtClean="0"/>
              <a:t>Stan obecny i perspektywy na przyszłość, oceny (%)</a:t>
            </a:r>
            <a:endParaRPr lang="pl-P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774337"/>
              </p:ext>
            </p:extLst>
          </p:nvPr>
        </p:nvGraphicFramePr>
        <p:xfrm>
          <a:off x="433135" y="1386039"/>
          <a:ext cx="11386687" cy="4562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4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2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3331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Ze względu na...</a:t>
                      </a:r>
                    </a:p>
                    <a:p>
                      <a:r>
                        <a:rPr lang="pl-PL" sz="2000" dirty="0" smtClean="0"/>
                        <a:t>(odpowiedzi pozytywne</a:t>
                      </a:r>
                      <a:r>
                        <a:rPr lang="pl-PL" sz="2000" baseline="0" dirty="0" smtClean="0"/>
                        <a:t> łącznie)</a:t>
                      </a:r>
                      <a:endParaRPr lang="pl-PL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Ocena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ogólnej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sytuację Polski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Ocena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zmian w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pierwszej poł. 2021 w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porównaniu do 2020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Ocena</a:t>
                      </a:r>
                      <a:r>
                        <a:rPr lang="pl-PL" sz="2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perspektyw na 2023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1</a:t>
                      </a:r>
                      <a:r>
                        <a:rPr lang="pl-PL" sz="2000" dirty="0">
                          <a:effectLst/>
                        </a:rPr>
                        <a:t>. stan polskiej gospodarki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2</a:t>
                      </a:r>
                      <a:r>
                        <a:rPr lang="pl-PL" sz="2000" dirty="0">
                          <a:effectLst/>
                        </a:rPr>
                        <a:t>. warunki pracy panujące w Polsce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3</a:t>
                      </a:r>
                      <a:r>
                        <a:rPr lang="pl-PL" sz="2000" dirty="0">
                          <a:effectLst/>
                        </a:rPr>
                        <a:t>. warunki życia w Polsce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4</a:t>
                      </a:r>
                      <a:r>
                        <a:rPr lang="pl-PL" sz="2000" dirty="0">
                          <a:effectLst/>
                        </a:rPr>
                        <a:t>. sposób walki rządu polskiego z pandemią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749794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8009"/>
            <a:ext cx="10515600" cy="1325563"/>
          </a:xfrm>
        </p:spPr>
        <p:txBody>
          <a:bodyPr/>
          <a:lstStyle/>
          <a:p>
            <a:r>
              <a:rPr lang="pl-PL" dirty="0" smtClean="0"/>
              <a:t>Główne miejsce wykonywania pracy (%)</a:t>
            </a:r>
            <a:endParaRPr lang="pl-P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855095"/>
              </p:ext>
            </p:extLst>
          </p:nvPr>
        </p:nvGraphicFramePr>
        <p:xfrm>
          <a:off x="288758" y="835348"/>
          <a:ext cx="11386685" cy="5638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3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0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9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Gdzie pracował/a Pan/i przed wybuchem pandemii (w lutym 2020)?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wybór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Gdzie pracował/a Pan/i po wybuchu pandemii (od marca 2020 r.)?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wybór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W domu/miejscu zamieszkania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pl-PL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miejscu (zakładzie) pracy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pl-PL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W miejscach wyznaczonych przez mojego pracodawcę, wskazanych przez klientów</a:t>
                      </a:r>
                      <a:endParaRPr lang="pl-PL" sz="2000" dirty="0">
                        <a:effectLst/>
                        <a:latin typeface="Calibri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pl-PL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pl-PL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  <a:latin typeface="Calibri (Body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pl-PL" sz="2000" dirty="0">
                          <a:effectLst/>
                          <a:latin typeface="Calibri (Body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innych miejscach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pl-PL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n=731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871414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6402" cy="1106905"/>
          </a:xfrm>
        </p:spPr>
        <p:txBody>
          <a:bodyPr/>
          <a:lstStyle/>
          <a:p>
            <a:r>
              <a:rPr lang="pl-PL" dirty="0" smtClean="0"/>
              <a:t>Preferencje dla pracy zdalnej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113625"/>
              </p:ext>
            </p:extLst>
          </p:nvPr>
        </p:nvGraphicFramePr>
        <p:xfrm>
          <a:off x="527286" y="949542"/>
          <a:ext cx="11119281" cy="5422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3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389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Mając wybór, jak często chciałby/aby Pani/i pracować z domu, gdyby nie było ograniczeń związanych z pandemią?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Codziennie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pl-PL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Kilka razy w tygodniu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481">
                <a:tc>
                  <a:txBody>
                    <a:bodyPr/>
                    <a:lstStyle/>
                    <a:p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Kilka razy w miesiącu</a:t>
                      </a:r>
                      <a:endParaRPr lang="pl-PL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  <a:latin typeface="Calibri (Body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Rzadziej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  <a:latin typeface="Calibri (Body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pl-P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Nigdy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n=1400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29825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l-PL" dirty="0" smtClean="0"/>
              <a:t>Badanie CATI - I fala, listopad 2021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148" y="1325562"/>
            <a:ext cx="10515600" cy="515039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Badanie </a:t>
            </a:r>
            <a:r>
              <a:rPr lang="pl-PL" dirty="0" smtClean="0"/>
              <a:t>sondażowe </a:t>
            </a:r>
            <a:r>
              <a:rPr lang="pl-PL" dirty="0"/>
              <a:t>CATI (</a:t>
            </a:r>
            <a:r>
              <a:rPr lang="pl-PL" dirty="0" smtClean="0"/>
              <a:t>N=1400) zrealizowane na ogólnopolskiej</a:t>
            </a:r>
            <a:r>
              <a:rPr lang="pl-PL" dirty="0"/>
              <a:t>, reprezentatywnej próbie dorosłych (18</a:t>
            </a:r>
            <a:r>
              <a:rPr lang="pl-PL" dirty="0" smtClean="0"/>
              <a:t>+) przez PBS  w XI 2021 r., pierwsza fala badania panelowego, druga jest planowana na 2023 r.</a:t>
            </a:r>
          </a:p>
          <a:p>
            <a:r>
              <a:rPr lang="pl-PL" dirty="0" smtClean="0"/>
              <a:t>Kwestionariusz liczy 98 zmiennych, w tym 84 zmienne zasadnicze plus 14 metryczkowych; są zgrupowane następująco: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Poczucie zadowolenia z życia/dobrostan;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Ocena polityk publicznych;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Poglądy na gospodarkę;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Sytuacja na rynku pracy;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Sytuacja w miejscu pracy;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Ocena warunków pracy/jakość pracy;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Doświadczenia pracy w pandemii i bezpieczeństwo sanitarne;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Metryczka, w tym pytania o szczepienia przeciw COVID-19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9674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503"/>
            <a:ext cx="10515600" cy="1325563"/>
          </a:xfrm>
        </p:spPr>
        <p:txBody>
          <a:bodyPr/>
          <a:lstStyle/>
          <a:p>
            <a:r>
              <a:rPr lang="pl-PL" dirty="0" smtClean="0"/>
              <a:t>Bezpieczeństwo zatrudnienia i perspektywy rozwoju zawodowego (%)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648013"/>
              </p:ext>
            </p:extLst>
          </p:nvPr>
        </p:nvGraphicFramePr>
        <p:xfrm>
          <a:off x="173256" y="1441066"/>
          <a:ext cx="11742820" cy="4947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9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6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Odp. </a:t>
                      </a:r>
                      <a:r>
                        <a:rPr lang="pl-PL" sz="2000" dirty="0" smtClean="0">
                          <a:ea typeface="+mn-ea"/>
                          <a:cs typeface="+mn-cs"/>
                        </a:rPr>
                        <a:t>poz.</a:t>
                      </a:r>
                      <a:r>
                        <a:rPr lang="pl-PL" sz="2000" dirty="0" smtClean="0"/>
                        <a:t> łącznie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pl-P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Moja praca oferuje dobre perspektywy dla rozwoju kariery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r>
                        <a:rPr lang="pl-PL" sz="2400" dirty="0" smtClean="0">
                          <a:effectLst/>
                        </a:rPr>
                        <a:t>51,9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l-P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Z łatwością łączę pracę z życiem prywatnym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r>
                        <a:rPr lang="pl-PL" sz="2400" dirty="0" smtClean="0">
                          <a:effectLst/>
                        </a:rPr>
                        <a:t>71,8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l-P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Nie obawiam się, że mogę stracić swoją pracę w najbliższych miesiącach z powodu pandemii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r>
                        <a:rPr lang="pl-PL" sz="2400" dirty="0" smtClean="0">
                          <a:effectLst/>
                        </a:rPr>
                        <a:t>61,5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pl-P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Jeśli stracił(a)bym lub zakończył(a) swoją obecną pracę, byłoby mi łatwo znaleźć pracę z podobną pensją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r>
                        <a:rPr lang="pl-PL" sz="2400" dirty="0" smtClean="0">
                          <a:effectLst/>
                        </a:rPr>
                        <a:t>50,4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758" y="6453188"/>
            <a:ext cx="456949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sz="1400" dirty="0" smtClean="0"/>
              <a:t>CATI (2021), n=731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52056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7" y="0"/>
            <a:ext cx="10515600" cy="1325563"/>
          </a:xfrm>
        </p:spPr>
        <p:txBody>
          <a:bodyPr/>
          <a:lstStyle/>
          <a:p>
            <a:r>
              <a:rPr lang="pl-PL" dirty="0"/>
              <a:t>Badanie </a:t>
            </a:r>
            <a:r>
              <a:rPr lang="pl-PL" dirty="0" smtClean="0"/>
              <a:t>CATI: podsumowanie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1075305"/>
            <a:ext cx="11521440" cy="5626120"/>
          </a:xfrm>
        </p:spPr>
        <p:txBody>
          <a:bodyPr>
            <a:noAutofit/>
          </a:bodyPr>
          <a:lstStyle/>
          <a:p>
            <a:r>
              <a:rPr lang="pl-PL" sz="1900" dirty="0"/>
              <a:t>Z</a:t>
            </a:r>
            <a:r>
              <a:rPr lang="pl-PL" sz="1900" dirty="0" smtClean="0"/>
              <a:t>akładaliśmy</a:t>
            </a:r>
            <a:r>
              <a:rPr lang="pl-PL" sz="1900" dirty="0"/>
              <a:t>, że pod wpływem pandemii nastąpią zmiany w podejściu do roli państwa w gospodarce, do partycypacji pracowniczej, związków </a:t>
            </a:r>
            <a:r>
              <a:rPr lang="pl-PL" sz="1900" dirty="0" smtClean="0"/>
              <a:t>zawodowych. Przewidywaliśmy </a:t>
            </a:r>
            <a:r>
              <a:rPr lang="pl-PL" sz="1900" b="1" dirty="0"/>
              <a:t>zwrot ku społecznej gospodarce rynkowej</a:t>
            </a:r>
            <a:r>
              <a:rPr lang="pl-PL" sz="1900" dirty="0" smtClean="0"/>
              <a:t>. </a:t>
            </a:r>
            <a:r>
              <a:rPr lang="pl-PL" sz="1900" dirty="0"/>
              <a:t>Okazało </a:t>
            </a:r>
            <a:r>
              <a:rPr lang="pl-PL" sz="1900" dirty="0" smtClean="0"/>
              <a:t>się</a:t>
            </a:r>
            <a:r>
              <a:rPr lang="pl-PL" sz="1900" dirty="0"/>
              <a:t> </a:t>
            </a:r>
            <a:r>
              <a:rPr lang="pl-PL" sz="1900" dirty="0" smtClean="0"/>
              <a:t>jednak , </a:t>
            </a:r>
            <a:r>
              <a:rPr lang="pl-PL" sz="1900" dirty="0"/>
              <a:t>że pandemia miała </a:t>
            </a:r>
            <a:r>
              <a:rPr lang="pl-PL" sz="1900" b="1" dirty="0"/>
              <a:t>bardzo ograniczony i punktowy wpływ na oczekiwania wobec </a:t>
            </a:r>
            <a:r>
              <a:rPr lang="pl-PL" sz="1900" b="1" dirty="0" smtClean="0"/>
              <a:t>gospodarki</a:t>
            </a:r>
            <a:r>
              <a:rPr lang="pl-PL" sz="1900" dirty="0" smtClean="0"/>
              <a:t>. </a:t>
            </a:r>
            <a:r>
              <a:rPr lang="pl-PL" sz="1900" dirty="0"/>
              <a:t>W 2021 w stosunku do wcześniejszgo pomiaru sprzed pandemii, </a:t>
            </a:r>
            <a:r>
              <a:rPr lang="pl-PL" sz="1900" dirty="0" smtClean="0"/>
              <a:t>nastąpiło obniżenie i tak </a:t>
            </a:r>
            <a:r>
              <a:rPr lang="pl-PL" sz="1900" dirty="0"/>
              <a:t>niskiego poparcia dla liberalizacji rynku pracy oraz wzrost </a:t>
            </a:r>
            <a:r>
              <a:rPr lang="pl-PL" sz="1900" dirty="0" smtClean="0"/>
              <a:t>i tak wysokiego oczekiwania sprawnej publicznej ochrony zdrowia. Nie </a:t>
            </a:r>
            <a:r>
              <a:rPr lang="pl-PL" sz="1900" dirty="0"/>
              <a:t>zmienił się poziom poparcia dla instytucji państwa, </a:t>
            </a:r>
            <a:r>
              <a:rPr lang="pl-PL" sz="1900" dirty="0" smtClean="0"/>
              <a:t>stosunek do  </a:t>
            </a:r>
            <a:r>
              <a:rPr lang="pl-PL" sz="1900" dirty="0"/>
              <a:t>konkurencji rynkowej, ani do protekcjonistycznej ochrony rynku </a:t>
            </a:r>
            <a:r>
              <a:rPr lang="pl-PL" sz="1900" dirty="0" smtClean="0"/>
              <a:t>pracy, nie </a:t>
            </a:r>
            <a:r>
              <a:rPr lang="pl-PL" sz="1900" dirty="0"/>
              <a:t>wzrosło oczekiwanie na ochronę ze strony związków zawodowych, </a:t>
            </a:r>
          </a:p>
          <a:p>
            <a:r>
              <a:rPr lang="pl-PL" sz="1900" dirty="0" smtClean="0"/>
              <a:t>Wskazane </a:t>
            </a:r>
            <a:r>
              <a:rPr lang="pl-PL" sz="1900" dirty="0"/>
              <a:t>zjawiska znajdowały odbicie w</a:t>
            </a:r>
            <a:r>
              <a:rPr lang="pl-PL" sz="1900" dirty="0" smtClean="0"/>
              <a:t> niższym</a:t>
            </a:r>
            <a:r>
              <a:rPr lang="pl-PL" sz="1900" dirty="0"/>
              <a:t>, niż oczekiwaliśmy, </a:t>
            </a:r>
            <a:r>
              <a:rPr lang="pl-PL" sz="1900" dirty="0" smtClean="0"/>
              <a:t>deficycie </a:t>
            </a:r>
            <a:r>
              <a:rPr lang="pl-PL" sz="1900" dirty="0"/>
              <a:t>indywidualnego i społecznego </a:t>
            </a:r>
            <a:r>
              <a:rPr lang="pl-PL" sz="1900" dirty="0" smtClean="0"/>
              <a:t>dobrostanu, </a:t>
            </a:r>
            <a:r>
              <a:rPr lang="pl-PL" sz="1900" b="1" dirty="0" smtClean="0"/>
              <a:t>ponad </a:t>
            </a:r>
            <a:r>
              <a:rPr lang="pl-PL" sz="1900" b="1" dirty="0"/>
              <a:t>70% respondentów </a:t>
            </a:r>
            <a:r>
              <a:rPr lang="pl-PL" sz="1900" b="1" dirty="0" smtClean="0"/>
              <a:t>odczuwa </a:t>
            </a:r>
            <a:r>
              <a:rPr lang="pl-PL" sz="1900" b="1" dirty="0"/>
              <a:t>zadowolenie z życia</a:t>
            </a:r>
            <a:r>
              <a:rPr lang="pl-PL" sz="1900" dirty="0"/>
              <a:t>. </a:t>
            </a:r>
            <a:endParaRPr lang="pl-PL" sz="1900" dirty="0" smtClean="0"/>
          </a:p>
          <a:p>
            <a:r>
              <a:rPr lang="pl-PL" sz="1900" b="1" dirty="0" smtClean="0"/>
              <a:t>Większość </a:t>
            </a:r>
            <a:r>
              <a:rPr lang="pl-PL" sz="1900" b="1" dirty="0"/>
              <a:t>ankietowanych uważa, że stan gospodarki pogorszy się w 2023 roku w porównaniu z obecną sytuacją</a:t>
            </a:r>
            <a:r>
              <a:rPr lang="pl-PL" sz="1900" dirty="0"/>
              <a:t>. Podobnie uważa 40% respondentów w odniesieniu do warunków pracy.</a:t>
            </a:r>
          </a:p>
          <a:p>
            <a:r>
              <a:rPr lang="pl-PL" sz="1900" dirty="0" smtClean="0"/>
              <a:t>Blisko </a:t>
            </a:r>
            <a:r>
              <a:rPr lang="pl-PL" sz="1900" b="1" dirty="0" smtClean="0"/>
              <a:t>dwie trzecie </a:t>
            </a:r>
            <a:r>
              <a:rPr lang="pl-PL" sz="1900" b="1" dirty="0"/>
              <a:t>nie obawia się o utratę pracy z powodu pandemii</a:t>
            </a:r>
            <a:r>
              <a:rPr lang="pl-PL" sz="1900" dirty="0"/>
              <a:t>. Jeśliby jednak do tego doszło, to </a:t>
            </a:r>
            <a:r>
              <a:rPr lang="pl-PL" sz="1900" b="1" dirty="0"/>
              <a:t>ponad połowa </a:t>
            </a:r>
            <a:r>
              <a:rPr lang="pl-PL" sz="1900" dirty="0"/>
              <a:t>uważa, że byłoby im łatwo znaleźć nową pracę z podobną do dotychczasowej pensją. </a:t>
            </a:r>
          </a:p>
          <a:p>
            <a:r>
              <a:rPr lang="pl-PL" sz="1900" dirty="0" smtClean="0"/>
              <a:t>Po </a:t>
            </a:r>
            <a:r>
              <a:rPr lang="pl-PL" sz="1900" dirty="0"/>
              <a:t>wybuchu pandemii </a:t>
            </a:r>
            <a:r>
              <a:rPr lang="pl-PL" sz="1900" b="1" dirty="0"/>
              <a:t>dwukrotnie wzrosła liczba tych, którzy pracują w domu</a:t>
            </a:r>
            <a:r>
              <a:rPr lang="pl-PL" sz="1900" dirty="0"/>
              <a:t> (z 15% na 30%). Idea pracy z domu cieszy się sporą popularnością. Mając wybór pracy w domu, gdyby nie było ograniczeń związanych z pandemią, </a:t>
            </a:r>
            <a:r>
              <a:rPr lang="pl-PL" sz="1900" b="1" dirty="0"/>
              <a:t>tylko jedna trzecia ankietowanych zdecydowanie odrzuca taką możliwość</a:t>
            </a:r>
            <a:r>
              <a:rPr lang="pl-PL" sz="1900" dirty="0"/>
              <a:t>.</a:t>
            </a:r>
          </a:p>
          <a:p>
            <a:r>
              <a:rPr lang="pl-PL" sz="1900" b="1" dirty="0" smtClean="0"/>
              <a:t>Dwie </a:t>
            </a:r>
            <a:r>
              <a:rPr lang="pl-PL" sz="1900" b="1" dirty="0"/>
              <a:t>trzecie twierdzi, że zaszczepiło się całkowicie</a:t>
            </a:r>
            <a:r>
              <a:rPr lang="pl-PL" sz="1900" dirty="0"/>
              <a:t> (wszystkimi zalecanymi dawkami szczepionki) przeciw COVID-19, co stanowi poziom nieco wyższy niż wynika to z danych oficjalnych resortu zdrowia. Spośród tych, którzy w ogóle się nie zaszczepili, dwie trzecie nie zamierza tego zrobić (stanowi to 16% całej próby</a:t>
            </a:r>
            <a:r>
              <a:rPr lang="pl-PL" sz="1900" dirty="0" smtClean="0"/>
              <a:t>).</a:t>
            </a:r>
            <a:endParaRPr lang="pl-PL" sz="1900" dirty="0"/>
          </a:p>
          <a:p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82212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708216"/>
              </p:ext>
            </p:extLst>
          </p:nvPr>
        </p:nvGraphicFramePr>
        <p:xfrm>
          <a:off x="287382" y="1384301"/>
          <a:ext cx="11556272" cy="4622800"/>
        </p:xfrm>
        <a:graphic>
          <a:graphicData uri="http://schemas.openxmlformats.org/drawingml/2006/table">
            <a:tbl>
              <a:tblPr/>
              <a:tblGrid>
                <a:gridCol w="1151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3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36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Zasady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4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Pracownicy, którzy chcą być zatrudnieni na stałe (na umowę na czas nieokreślony) powinni mieć zagwarantowaną stałą umowę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73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tworzyć sprzyjające warunki dla rozwoju polskich przedsiębiorstw i banków, lepsze niż dla zagranicznych przedsiębiorstw i banków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2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Zasada konkurencji jest dobra dla gospodarki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4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finansować z pieniędzy podatników ośrodki badawcze rozwijające w kraju najnowocześniejsze technologie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4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zapewniać wszystkim obywatelom bezpłatną ochronę zdrowia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014200" cy="1177925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Wizje gospodarki dobrze urządzonej</a:t>
            </a:r>
            <a:br>
              <a:rPr lang="pl-PL" altLang="pl-PL" dirty="0" smtClean="0"/>
            </a:br>
            <a:r>
              <a:rPr lang="pl-PL" altLang="pl-PL" sz="3200" dirty="0"/>
              <a:t>Poparcie zasad </a:t>
            </a:r>
            <a:r>
              <a:rPr lang="pl-PL" altLang="pl-PL" sz="3200" dirty="0" smtClean="0"/>
              <a:t>w 2016 </a:t>
            </a:r>
            <a:r>
              <a:rPr lang="pl-PL" altLang="pl-PL" sz="3200" dirty="0"/>
              <a:t>i </a:t>
            </a:r>
            <a:r>
              <a:rPr lang="pl-PL" altLang="pl-PL" sz="3200" dirty="0" smtClean="0"/>
              <a:t>2021 (A) (%) – młodzi pracujący (18-30)</a:t>
            </a:r>
          </a:p>
        </p:txBody>
      </p:sp>
      <p:sp>
        <p:nvSpPr>
          <p:cNvPr id="7" name="Prostokąt 6"/>
          <p:cNvSpPr/>
          <p:nvPr/>
        </p:nvSpPr>
        <p:spPr>
          <a:xfrm>
            <a:off x="287382" y="6150195"/>
            <a:ext cx="115562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/>
              <a:t>Uwaga: </a:t>
            </a:r>
            <a:r>
              <a:rPr lang="pl-PL" sz="1600" dirty="0"/>
              <a:t>badania </a:t>
            </a:r>
            <a:r>
              <a:rPr lang="pl-PL" sz="1600" dirty="0" smtClean="0"/>
              <a:t>z 2016 </a:t>
            </a:r>
            <a:r>
              <a:rPr lang="pl-PL" sz="1600" dirty="0"/>
              <a:t>(</a:t>
            </a:r>
            <a:r>
              <a:rPr lang="pl-PL" sz="1600" dirty="0" smtClean="0"/>
              <a:t>projekt NCN PREWORK) </a:t>
            </a:r>
            <a:r>
              <a:rPr lang="pl-PL" sz="1600" dirty="0"/>
              <a:t>wykonano </a:t>
            </a:r>
            <a:r>
              <a:rPr lang="pl-PL" sz="1600" dirty="0" smtClean="0"/>
              <a:t>na próbie ogólnopolskiej młodych w </a:t>
            </a:r>
            <a:r>
              <a:rPr lang="pl-PL" sz="1600" dirty="0"/>
              <a:t>wieku </a:t>
            </a:r>
            <a:r>
              <a:rPr lang="pl-PL" sz="1600" dirty="0" smtClean="0"/>
              <a:t>18-30; badania COV-WORK na próbie ogólnopolskiej dorosłych Polaków; podano obliczenia dla </a:t>
            </a:r>
            <a:r>
              <a:rPr lang="pl-PL" sz="1600" dirty="0"/>
              <a:t>respondentów pracujących w wieku </a:t>
            </a:r>
            <a:r>
              <a:rPr lang="pl-PL" sz="1600" dirty="0" smtClean="0"/>
              <a:t>18-30.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9965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872279"/>
              </p:ext>
            </p:extLst>
          </p:nvPr>
        </p:nvGraphicFramePr>
        <p:xfrm>
          <a:off x="193037" y="1152395"/>
          <a:ext cx="11650618" cy="5120640"/>
        </p:xfrm>
        <a:graphic>
          <a:graphicData uri="http://schemas.openxmlformats.org/drawingml/2006/table">
            <a:tbl>
              <a:tblPr/>
              <a:tblGrid>
                <a:gridCol w="643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8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187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Zasady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205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25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popierać swobodny przepływ pracowników z jednego kraju do innego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25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dofinansowywać z pieniędzy podatników zakładanie firm przez ludzi rozpoczynających działalność gospodarczą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87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Należy zlikwidować powszechny, obowiązkowy system emerytalny i pozwolić, aby obywatele sami decydowali czy chcą oszczędzać na emeryturę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25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Polityka podatkowa powinna dążyć do zmniejszania różnicy między zarobkami ludzi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25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 wykonawczy powinni mieć wpływ na zarządzanie firmami, w których są zatrudnieni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090400" cy="1152395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Wizje gospodarki dobrze urządzonej</a:t>
            </a:r>
            <a:br>
              <a:rPr lang="pl-PL" altLang="pl-PL" dirty="0" smtClean="0"/>
            </a:br>
            <a:r>
              <a:rPr lang="pl-PL" altLang="pl-PL" sz="3200" dirty="0"/>
              <a:t>Poparcie zasad w 2016 i 2021 </a:t>
            </a:r>
            <a:r>
              <a:rPr lang="pl-PL" altLang="pl-PL" sz="3200" dirty="0" smtClean="0"/>
              <a:t>(B) </a:t>
            </a:r>
            <a:r>
              <a:rPr lang="pl-PL" altLang="pl-PL" sz="3200" dirty="0"/>
              <a:t>(%) – młodzi pracujący (18-30)</a:t>
            </a:r>
            <a:endParaRPr lang="pl-PL" altLang="pl-PL" sz="3200" dirty="0" smtClean="0"/>
          </a:p>
        </p:txBody>
      </p:sp>
      <p:sp>
        <p:nvSpPr>
          <p:cNvPr id="10" name="Prostokąt 9"/>
          <p:cNvSpPr/>
          <p:nvPr/>
        </p:nvSpPr>
        <p:spPr>
          <a:xfrm>
            <a:off x="267063" y="6273035"/>
            <a:ext cx="115562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/>
              <a:t>Uwaga: </a:t>
            </a:r>
            <a:r>
              <a:rPr lang="pl-PL" sz="1600" dirty="0"/>
              <a:t>badania </a:t>
            </a:r>
            <a:r>
              <a:rPr lang="pl-PL" sz="1600" dirty="0" smtClean="0"/>
              <a:t>z 2016 </a:t>
            </a:r>
            <a:r>
              <a:rPr lang="pl-PL" sz="1600" dirty="0"/>
              <a:t>(</a:t>
            </a:r>
            <a:r>
              <a:rPr lang="pl-PL" sz="1600" dirty="0" smtClean="0"/>
              <a:t>projekt NCN PREWORK) </a:t>
            </a:r>
            <a:r>
              <a:rPr lang="pl-PL" sz="1600" dirty="0"/>
              <a:t>wykonano </a:t>
            </a:r>
            <a:r>
              <a:rPr lang="pl-PL" sz="1600" dirty="0" smtClean="0"/>
              <a:t>na próbie ogólnopolskiej młodych w </a:t>
            </a:r>
            <a:r>
              <a:rPr lang="pl-PL" sz="1600" dirty="0"/>
              <a:t>wieku </a:t>
            </a:r>
            <a:r>
              <a:rPr lang="pl-PL" sz="1600" dirty="0" smtClean="0"/>
              <a:t>18-30; badania COV-WORK na próbie ogólnopolskiej dorosłych Polaków; podano obliczenia dla </a:t>
            </a:r>
            <a:r>
              <a:rPr lang="pl-PL" sz="1600" dirty="0"/>
              <a:t>respondentów pracujących w wieku </a:t>
            </a:r>
            <a:r>
              <a:rPr lang="pl-PL" sz="1600" dirty="0" smtClean="0"/>
              <a:t>18-30.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1201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872455"/>
              </p:ext>
            </p:extLst>
          </p:nvPr>
        </p:nvGraphicFramePr>
        <p:xfrm>
          <a:off x="127000" y="1279204"/>
          <a:ext cx="11360331" cy="4703949"/>
        </p:xfrm>
        <a:graphic>
          <a:graphicData uri="http://schemas.openxmlformats.org/drawingml/2006/table">
            <a:tbl>
              <a:tblPr/>
              <a:tblGrid>
                <a:gridCol w="109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7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185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Zasady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9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Związki zawodowe powinny mieć duży wpływ na gospodarkę kraju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7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Państwo powinno regulować gospodarką, tzn., tworzyć plany gospodarcze, kontrolować ceny, kontrolować płace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38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Pracodawcy powinni mieć prawo zwalniać bez odprawy  pracowników, dla których nie ma pracy w danym momencie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7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Powinno się zezwalać kapitałowi zagranicznemu na kupowanie polskich przedsiębiorstw bez ograniczeń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77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Państwo powinno zapewniać każdemu obywatelowi podstawowe środki utrzymania, także temu, który nie pracuje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8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-1" y="0"/>
            <a:ext cx="11843655" cy="1453019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Wizje gospodarki dobrze urządzonej</a:t>
            </a:r>
            <a:br>
              <a:rPr lang="pl-PL" altLang="pl-PL" dirty="0" smtClean="0"/>
            </a:br>
            <a:r>
              <a:rPr lang="pl-PL" altLang="pl-PL" sz="3200" dirty="0"/>
              <a:t>Poparcie zasad w 2016 i 2021 </a:t>
            </a:r>
            <a:r>
              <a:rPr lang="pl-PL" altLang="pl-PL" sz="3200" dirty="0" smtClean="0"/>
              <a:t>(C) </a:t>
            </a:r>
            <a:r>
              <a:rPr lang="pl-PL" altLang="pl-PL" sz="3200" dirty="0"/>
              <a:t>(%) – młodzi pracujący (18-30)</a:t>
            </a:r>
            <a:endParaRPr lang="pl-PL" altLang="pl-PL" sz="3200" dirty="0" smtClean="0"/>
          </a:p>
        </p:txBody>
      </p:sp>
      <p:sp>
        <p:nvSpPr>
          <p:cNvPr id="9" name="Prostokąt 8"/>
          <p:cNvSpPr/>
          <p:nvPr/>
        </p:nvSpPr>
        <p:spPr>
          <a:xfrm>
            <a:off x="287382" y="6150195"/>
            <a:ext cx="115562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/>
              <a:t>Uwaga: </a:t>
            </a:r>
            <a:r>
              <a:rPr lang="pl-PL" sz="1600" dirty="0"/>
              <a:t>badania </a:t>
            </a:r>
            <a:r>
              <a:rPr lang="pl-PL" sz="1600" dirty="0" smtClean="0"/>
              <a:t>z 2016 </a:t>
            </a:r>
            <a:r>
              <a:rPr lang="pl-PL" sz="1600" dirty="0"/>
              <a:t>(</a:t>
            </a:r>
            <a:r>
              <a:rPr lang="pl-PL" sz="1600" dirty="0" smtClean="0"/>
              <a:t>projekt NCN PREWORK) </a:t>
            </a:r>
            <a:r>
              <a:rPr lang="pl-PL" sz="1600" dirty="0"/>
              <a:t>wykonano </a:t>
            </a:r>
            <a:r>
              <a:rPr lang="pl-PL" sz="1600" dirty="0" smtClean="0"/>
              <a:t>na próbie ogólnopolskiej młodych w </a:t>
            </a:r>
            <a:r>
              <a:rPr lang="pl-PL" sz="1600" dirty="0"/>
              <a:t>wieku </a:t>
            </a:r>
            <a:r>
              <a:rPr lang="pl-PL" sz="1600" dirty="0" smtClean="0"/>
              <a:t>18-30; badania COV-WORK na próbie ogólnopolskiej dorosłych Polaków; podano obliczenia dla </a:t>
            </a:r>
            <a:r>
              <a:rPr lang="pl-PL" sz="1600" dirty="0"/>
              <a:t>respondentów pracujących w wieku </a:t>
            </a:r>
            <a:r>
              <a:rPr lang="pl-PL" sz="1600" dirty="0" smtClean="0"/>
              <a:t>18-30.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2821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02790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Wizje gospodarki dobrze urządzonej 2016</a:t>
            </a:r>
            <a:br>
              <a:rPr lang="pl-PL" dirty="0" smtClean="0"/>
            </a:br>
            <a:r>
              <a:rPr lang="pl-PL" sz="3200" dirty="0"/>
              <a:t>(młodzi pracujący, 18-30)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25468" y="915172"/>
            <a:ext cx="6425852" cy="568604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sz="2100" b="1" dirty="0" smtClean="0"/>
              <a:t>Klaster pierwszy „rozwojowa bezpieczna gospodarka protekcjonistyczna”</a:t>
            </a:r>
            <a:endParaRPr lang="pl-PL" altLang="pl-PL" sz="2100" dirty="0" smtClean="0"/>
          </a:p>
          <a:p>
            <a:pPr eaLnBrk="1" hangingPunct="1"/>
            <a:r>
              <a:rPr lang="pl-PL" altLang="pl-PL" sz="2100" dirty="0" smtClean="0"/>
              <a:t>Powinno się finansować z pieniędzy podatników ośrodki badawcze rozwijające w kraju najnowocześniejsze technologie. </a:t>
            </a:r>
            <a:r>
              <a:rPr lang="pl-PL" altLang="pl-PL" sz="2100" b="1" dirty="0" smtClean="0"/>
              <a:t>77,8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Powinno się tworzyć sprzyjające warunki dla rozwoju polskich przedsiębiorstw i banków, lepsze niż dla zagranicznych przedsiębiorstw i banków. </a:t>
            </a:r>
            <a:r>
              <a:rPr lang="pl-PL" altLang="pl-PL" sz="2100" b="1" dirty="0" smtClean="0"/>
              <a:t>79,6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Powinno się zapewniać wszystkim obywatelom bezpłatną służbę zdrowia </a:t>
            </a:r>
            <a:r>
              <a:rPr lang="pl-PL" altLang="pl-PL" sz="2100" b="1" dirty="0" smtClean="0"/>
              <a:t>72,2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Pracownicy, którzy chcą być zatrudnieni na stałe (na umowę na czas nieokreślony) powinni mieć zagwarantowaną stałą umowę. </a:t>
            </a:r>
            <a:r>
              <a:rPr lang="pl-PL" altLang="pl-PL" sz="2100" b="1" dirty="0" smtClean="0"/>
              <a:t>88,2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Zasada konkurencji jest dobra dla gospodarki.</a:t>
            </a:r>
            <a:r>
              <a:rPr lang="pl-PL" altLang="pl-PL" sz="2100" b="1" dirty="0" smtClean="0"/>
              <a:t>78,5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Powinno się popierać swobodny przepływ pracowników z jednego kraju do innego w ramach Europy. </a:t>
            </a:r>
            <a:r>
              <a:rPr lang="pl-PL" altLang="pl-PL" sz="2100" b="1" dirty="0" smtClean="0"/>
              <a:t>69,6</a:t>
            </a:r>
            <a:r>
              <a:rPr lang="pl-PL" sz="2400" b="1" dirty="0"/>
              <a:t>%</a:t>
            </a:r>
          </a:p>
          <a:p>
            <a:pPr marL="0" indent="0" eaLnBrk="1" hangingPunct="1">
              <a:buNone/>
            </a:pPr>
            <a:endParaRPr lang="pl-PL" altLang="pl-PL" sz="21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651320" y="915172"/>
            <a:ext cx="5323561" cy="5823831"/>
          </a:xfrm>
        </p:spPr>
        <p:txBody>
          <a:bodyPr/>
          <a:lstStyle/>
          <a:p>
            <a:pPr eaLnBrk="1" hangingPunct="1">
              <a:buNone/>
            </a:pPr>
            <a:r>
              <a:rPr lang="pl-PL" altLang="pl-PL" sz="2100" b="1" dirty="0" smtClean="0"/>
              <a:t>Klaster drugi „korporatyzm, egalitaryzm, etatyzm”</a:t>
            </a:r>
            <a:endParaRPr lang="pl-PL" altLang="pl-PL" sz="2100" dirty="0" smtClean="0"/>
          </a:p>
          <a:p>
            <a:pPr eaLnBrk="1" hangingPunct="1"/>
            <a:r>
              <a:rPr lang="pl-PL" altLang="pl-PL" sz="2100" dirty="0" smtClean="0"/>
              <a:t>Związki zawodowe powinny mieć wpływ na sprawy ważne dla gospodarki kraju. </a:t>
            </a:r>
            <a:r>
              <a:rPr lang="pl-PL" altLang="pl-PL" sz="2100" b="1" dirty="0" smtClean="0"/>
              <a:t>46,7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Pracownicy wykonawczy powinni mieć wpływ na zarządzanie firmami, w których są zatrudnieni. </a:t>
            </a:r>
            <a:r>
              <a:rPr lang="pl-PL" altLang="pl-PL" sz="2100" b="1" dirty="0" smtClean="0"/>
              <a:t>46,9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Państwo powinno regulować gospodarką, tzn. tworzyć plany gospodarcze, kontrolować ceny, określać poziom płac. </a:t>
            </a:r>
            <a:r>
              <a:rPr lang="pl-PL" altLang="pl-PL" sz="2100" b="1" dirty="0" smtClean="0"/>
              <a:t>40,1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Polityka podatkowa powinna dążyć do zmniejszania różnicy między zarobkami ludzi.</a:t>
            </a:r>
            <a:r>
              <a:rPr lang="pl-PL" altLang="pl-PL" sz="2100" b="1" dirty="0" smtClean="0"/>
              <a:t>53,7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eaLnBrk="1" hangingPunct="1"/>
            <a:r>
              <a:rPr lang="pl-PL" altLang="pl-PL" sz="2100" dirty="0" smtClean="0"/>
              <a:t>Powinno się dofinansowywać z pieniędzy podatników zakładanie firm przez ludzi rozpoczynających działalność gospodarczą. </a:t>
            </a:r>
            <a:r>
              <a:rPr lang="pl-PL" altLang="pl-PL" sz="2100" b="1" dirty="0" smtClean="0"/>
              <a:t>56,4</a:t>
            </a:r>
            <a:r>
              <a:rPr lang="pl-PL" sz="2400" b="1" dirty="0" smtClean="0"/>
              <a:t>%</a:t>
            </a:r>
            <a:endParaRPr lang="pl-PL" altLang="pl-PL" sz="2100" b="1" dirty="0" smtClean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Wizje gospodarki dobrze urządzonej</a:t>
            </a:r>
            <a:r>
              <a:rPr lang="pl-PL" altLang="pl-PL" dirty="0"/>
              <a:t> </a:t>
            </a:r>
            <a:r>
              <a:rPr lang="pl-PL" altLang="pl-PL" dirty="0" smtClean="0"/>
              <a:t>2016 c.d.</a:t>
            </a:r>
            <a:br>
              <a:rPr lang="pl-PL" altLang="pl-PL" dirty="0" smtClean="0"/>
            </a:br>
            <a:r>
              <a:rPr lang="pl-PL" sz="3200" dirty="0"/>
              <a:t>(młodzi pracujący, 18-30)</a:t>
            </a:r>
            <a:endParaRPr lang="pl-PL" altLang="pl-PL" sz="3200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5885" y="1825624"/>
            <a:ext cx="5593915" cy="4500019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3000" b="1" dirty="0" smtClean="0"/>
              <a:t>Klaster trzeci  „anarcholiberalizm”</a:t>
            </a:r>
            <a:r>
              <a:rPr lang="pl-PL" sz="3000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3000" dirty="0" smtClean="0"/>
              <a:t>Należy radykalnie obniżyć podatki i pozwolić, aby obywatele sami finansowali usługi edukacyjne, zdrowotne itp. 46,4</a:t>
            </a:r>
            <a:r>
              <a:rPr lang="pl-PL" sz="3200" b="1" dirty="0" smtClean="0"/>
              <a:t>%</a:t>
            </a:r>
            <a:endParaRPr lang="pl-PL" sz="3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3000" dirty="0" smtClean="0"/>
              <a:t>Należy zlikwidować powszechny, obowiązkowy system emerytalny i pozwolić, aby obywatele sami decydowali czy chcą oszczędzać na emeryturę </a:t>
            </a:r>
            <a:r>
              <a:rPr lang="pl-PL" sz="3000" b="1" dirty="0" smtClean="0"/>
              <a:t>55,2</a:t>
            </a:r>
            <a:r>
              <a:rPr lang="pl-PL" sz="3200" b="1" dirty="0" smtClean="0"/>
              <a:t>%</a:t>
            </a:r>
            <a:endParaRPr lang="pl-PL" sz="3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702474" cy="4650331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b="1" dirty="0"/>
              <a:t>Klaster czwarty „liberalizm otwarty”</a:t>
            </a:r>
            <a:r>
              <a:rPr lang="pl-PL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Pracodawcy </a:t>
            </a:r>
            <a:r>
              <a:rPr lang="pl-PL" dirty="0"/>
              <a:t>powinni mieć prawo zwalniać - bez odszkodowań pracowników, dla których nie ma pracy w danym </a:t>
            </a:r>
            <a:r>
              <a:rPr lang="pl-PL" dirty="0" smtClean="0"/>
              <a:t>momencie </a:t>
            </a:r>
            <a:r>
              <a:rPr lang="pl-PL" b="1" dirty="0"/>
              <a:t>20,5</a:t>
            </a:r>
            <a:r>
              <a:rPr lang="pl-PL" b="1" dirty="0" smtClean="0"/>
              <a:t>%</a:t>
            </a:r>
            <a:endParaRPr lang="pl-PL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Powinno </a:t>
            </a:r>
            <a:r>
              <a:rPr lang="pl-PL" dirty="0"/>
              <a:t>się zezwalać kapitałowi zagranicznemu na kupowanie bez ograniczeń polskich </a:t>
            </a:r>
            <a:r>
              <a:rPr lang="pl-PL" dirty="0" smtClean="0"/>
              <a:t>przedsiębiorstw </a:t>
            </a:r>
            <a:r>
              <a:rPr lang="pl-PL" b="1" dirty="0" smtClean="0"/>
              <a:t>16,3%</a:t>
            </a:r>
            <a:endParaRPr lang="pl-PL" b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44" y="0"/>
            <a:ext cx="10515600" cy="120249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Wizje gospodarki dobrze urządzonej 2021 (A)</a:t>
            </a:r>
            <a:br>
              <a:rPr lang="pl-PL" dirty="0" smtClean="0"/>
            </a:br>
            <a:r>
              <a:rPr lang="pl-PL" sz="3200" dirty="0"/>
              <a:t>(młodzi pracujący, 18-30)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9600" b="1" dirty="0" smtClean="0"/>
              <a:t>Klaster pierwszy „rozwojowa bezpieczna gospodarka protekcjonistyczna”</a:t>
            </a:r>
            <a:r>
              <a:rPr lang="pl-PL" sz="9600" dirty="0" smtClean="0"/>
              <a:t>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Powinno się zapewniać wszystkim obywatelom bezpłatną ochronę zdrowia </a:t>
            </a:r>
            <a:r>
              <a:rPr lang="pl-PL" sz="9600" b="1" dirty="0" smtClean="0"/>
              <a:t>83,5</a:t>
            </a:r>
            <a:r>
              <a:rPr lang="pl-PL" altLang="pl-PL" sz="100" b="1" dirty="0" smtClean="0"/>
              <a:t>%</a:t>
            </a:r>
            <a:r>
              <a:rPr lang="pl-PL" altLang="pl-PL" sz="800" b="1" dirty="0" smtClean="0"/>
              <a:t>%</a:t>
            </a:r>
            <a:r>
              <a:rPr lang="pl-PL" sz="9600" b="1" dirty="0" smtClean="0"/>
              <a:t>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Pracownicy, którzy chcą być zatrudnieni na stałe (na umowę na czas nieokreślony) powinni mieć zagwarantowaną stałą umowę </a:t>
            </a:r>
            <a:r>
              <a:rPr lang="pl-PL" sz="9600" b="1" dirty="0" smtClean="0"/>
              <a:t>93,9</a:t>
            </a:r>
            <a:r>
              <a:rPr lang="pl-PL" altLang="pl-PL" sz="800" b="1" dirty="0" smtClean="0"/>
              <a:t>%</a:t>
            </a:r>
            <a:r>
              <a:rPr lang="pl-PL" sz="9600" b="1" dirty="0" smtClean="0"/>
              <a:t>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Powinno się tworzyć sprzyjające warunki dla rozwoju polskich przedsiębiorstw i banków, lepsze niż dla zagranicznych przedsiębiorstw i banków </a:t>
            </a:r>
            <a:r>
              <a:rPr lang="pl-PL" sz="9600" b="1" dirty="0" smtClean="0"/>
              <a:t>75,4%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Zasada konkurencji jest dobra dla gospodarki </a:t>
            </a:r>
            <a:r>
              <a:rPr lang="pl-PL" sz="9600" b="1" dirty="0" smtClean="0"/>
              <a:t>78,6</a:t>
            </a:r>
            <a:r>
              <a:rPr lang="pl-PL" sz="9600" b="1" dirty="0"/>
              <a:t>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Powinno się finansować z pieniędzy podatników ośrodki badawcze rozwijające w kraju najnowocześniejsze technologie </a:t>
            </a:r>
            <a:r>
              <a:rPr lang="pl-PL" sz="9600" b="1" dirty="0" smtClean="0"/>
              <a:t>74,3%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Powinno się popierać swobodny przepływ pracowników z jednego kraju do innego  </a:t>
            </a:r>
            <a:r>
              <a:rPr lang="pl-PL" sz="9600" b="1" dirty="0" smtClean="0"/>
              <a:t>71,4%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dirty="0" smtClean="0"/>
              <a:t>Powinno się dofinansowywać z pieniędzy podatników zakładanie firm przez ludzi rozpoczynających działalność gospodarczą </a:t>
            </a:r>
            <a:r>
              <a:rPr lang="pl-PL" sz="9600" b="1" dirty="0"/>
              <a:t>49,1%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pl-PL" sz="96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l-PL" sz="1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Wizje gospodarki dobrze urządzonej 2021 (B)</a:t>
            </a:r>
            <a:br>
              <a:rPr lang="pl-PL" altLang="pl-PL" dirty="0" smtClean="0"/>
            </a:br>
            <a:r>
              <a:rPr lang="pl-PL" sz="3200" dirty="0"/>
              <a:t>(młodzi pracujący, 18-30)</a:t>
            </a:r>
            <a:endParaRPr lang="pl-PL" altLang="pl-PL" sz="3200" dirty="0" smtClean="0"/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87423"/>
            <a:ext cx="10515600" cy="43513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b="1" dirty="0" smtClean="0"/>
              <a:t>Klaster drugi „korporatyzm, egalitaryzm, etatyzm”</a:t>
            </a:r>
            <a:r>
              <a:rPr lang="pl-PL" altLang="pl-PL" dirty="0" smtClean="0"/>
              <a:t> </a:t>
            </a:r>
          </a:p>
          <a:p>
            <a:pPr eaLnBrk="1" hangingPunct="1"/>
            <a:r>
              <a:rPr lang="pl-PL" altLang="pl-PL" dirty="0" smtClean="0"/>
              <a:t>Związki zawodowe powinny mieć duży wpływ na gospodarkę kraju </a:t>
            </a:r>
            <a:r>
              <a:rPr lang="pl-PL" altLang="pl-PL" b="1" dirty="0"/>
              <a:t>46,5</a:t>
            </a:r>
            <a:r>
              <a:rPr lang="pl-PL" altLang="pl-PL" b="1" dirty="0" smtClean="0"/>
              <a:t>%</a:t>
            </a:r>
          </a:p>
          <a:p>
            <a:pPr eaLnBrk="1" hangingPunct="1"/>
            <a:r>
              <a:rPr lang="pl-PL" altLang="pl-PL" dirty="0" smtClean="0"/>
              <a:t>Państwo powinno regulować gospodarką, tzn. tworzyć plany gospodarcze, kontrolować ceny, kontrolować płace </a:t>
            </a:r>
            <a:r>
              <a:rPr lang="pl-PL" altLang="pl-PL" b="1" dirty="0"/>
              <a:t>38,1</a:t>
            </a:r>
            <a:r>
              <a:rPr lang="pl-PL" altLang="pl-PL" b="1" dirty="0" smtClean="0"/>
              <a:t>%</a:t>
            </a:r>
          </a:p>
          <a:p>
            <a:pPr eaLnBrk="1" hangingPunct="1"/>
            <a:r>
              <a:rPr lang="pl-PL" altLang="pl-PL" dirty="0" smtClean="0"/>
              <a:t>Pracownicy wykonawczy powinni mieć wpływ na zarządzanie firmami, w których są zatrudnieni </a:t>
            </a:r>
            <a:r>
              <a:rPr lang="pl-PL" altLang="pl-PL" b="1" dirty="0"/>
              <a:t>48,2</a:t>
            </a:r>
            <a:r>
              <a:rPr lang="pl-PL" altLang="pl-PL" b="1" dirty="0" smtClean="0"/>
              <a:t>%</a:t>
            </a:r>
          </a:p>
          <a:p>
            <a:pPr eaLnBrk="1" hangingPunct="1"/>
            <a:r>
              <a:rPr lang="pl-PL" altLang="pl-PL" dirty="0" smtClean="0"/>
              <a:t>Polityka podatkowa powinna dążyć do zmniejszania różnicy między zarobkami ludzi </a:t>
            </a:r>
            <a:r>
              <a:rPr lang="pl-PL" altLang="pl-PL" b="1" dirty="0"/>
              <a:t>47,4</a:t>
            </a:r>
            <a:r>
              <a:rPr lang="pl-PL" altLang="pl-PL" b="1" dirty="0" smtClean="0"/>
              <a:t>%</a:t>
            </a:r>
          </a:p>
          <a:p>
            <a:pPr eaLnBrk="1" hangingPunct="1"/>
            <a:endParaRPr lang="pl-PL" altLang="pl-P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27E5445F6E1444AE0C915021096086" ma:contentTypeVersion="13" ma:contentTypeDescription="Utwórz nowy dokument." ma:contentTypeScope="" ma:versionID="51ace881d540c7bb3f503300afb9ee6d">
  <xsd:schema xmlns:xsd="http://www.w3.org/2001/XMLSchema" xmlns:xs="http://www.w3.org/2001/XMLSchema" xmlns:p="http://schemas.microsoft.com/office/2006/metadata/properties" xmlns:ns2="6def8458-60a0-4475-9982-0b4b6df69c80" xmlns:ns3="d52139d9-580e-4fba-af73-a5ede5f87fa4" targetNamespace="http://schemas.microsoft.com/office/2006/metadata/properties" ma:root="true" ma:fieldsID="296f16424c638fbefa94817a566029ae" ns2:_="" ns3:_="">
    <xsd:import namespace="6def8458-60a0-4475-9982-0b4b6df69c80"/>
    <xsd:import namespace="d52139d9-580e-4fba-af73-a5ede5f87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f8458-60a0-4475-9982-0b4b6df69c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2139d9-580e-4fba-af73-a5ede5f87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81EED1-FF89-44B4-82C5-9258E486CE26}">
  <ds:schemaRefs>
    <ds:schemaRef ds:uri="6def8458-60a0-4475-9982-0b4b6df69c80"/>
    <ds:schemaRef ds:uri="d52139d9-580e-4fba-af73-a5ede5f87f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BC602DB-2D27-4B8A-81F5-2002006EE4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7A7AE-FA8C-4C2E-9594-595C5148EB7D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d52139d9-580e-4fba-af73-a5ede5f87fa4"/>
    <ds:schemaRef ds:uri="6def8458-60a0-4475-9982-0b4b6df69c8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2206</Words>
  <Application>Microsoft Office PowerPoint</Application>
  <PresentationFormat>Panoramiczny</PresentationFormat>
  <Paragraphs>349</Paragraphs>
  <Slides>21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(Body)</vt:lpstr>
      <vt:lpstr>Calibri Light</vt:lpstr>
      <vt:lpstr>Times New Roman</vt:lpstr>
      <vt:lpstr>Wingdings</vt:lpstr>
      <vt:lpstr>Motyw pakietu Office</vt:lpstr>
      <vt:lpstr>Prezentacja programu PowerPoint</vt:lpstr>
      <vt:lpstr>Badanie CATI - I fala, listopad 2021</vt:lpstr>
      <vt:lpstr>Wizje gospodarki dobrze urządzonej Poparcie zasad w 2016 i 2021 (A) (%) – młodzi pracujący (18-30)</vt:lpstr>
      <vt:lpstr>Wizje gospodarki dobrze urządzonej Poparcie zasad w 2016 i 2021 (B) (%) – młodzi pracujący (18-30)</vt:lpstr>
      <vt:lpstr>Wizje gospodarki dobrze urządzonej Poparcie zasad w 2016 i 2021 (C) (%) – młodzi pracujący (18-30)</vt:lpstr>
      <vt:lpstr>Wizje gospodarki dobrze urządzonej 2016 (młodzi pracujący, 18-30)</vt:lpstr>
      <vt:lpstr>Wizje gospodarki dobrze urządzonej 2016 c.d. (młodzi pracujący, 18-30)</vt:lpstr>
      <vt:lpstr>Wizje gospodarki dobrze urządzonej 2021 (A) (młodzi pracujący, 18-30)</vt:lpstr>
      <vt:lpstr>Wizje gospodarki dobrze urządzonej 2021 (B) (młodzi pracujący, 18-30)</vt:lpstr>
      <vt:lpstr>Wizje gospodarki dobrze urządzonej 2021 (C) (młodzi pracujący, 18-30)</vt:lpstr>
      <vt:lpstr>Dobrostan  Wskaźnik obaw odczuwanych jesienią 2021 (%)</vt:lpstr>
      <vt:lpstr>Dobrostan Wskaźnik obaw odczuwanych w okresie od marca 2020 do maja 2021 (%)</vt:lpstr>
      <vt:lpstr>Dobrostan  Wskaźnik osamotnienia odczuwanych w okresie od marca 2020 do maja 2021 (%)</vt:lpstr>
      <vt:lpstr> Dobrostan  Samowsparcie i wsparcie ze strony najbliższych, organizacji i stowarzyszeń oraz rządu w badaniach z 2021 roku (%) </vt:lpstr>
      <vt:lpstr>Dobrostan Zadowolenie z życia w badaniach z 2021 roku (%)  </vt:lpstr>
      <vt:lpstr>Zaszczepieni i „antyszczepionkowcy” (%)</vt:lpstr>
      <vt:lpstr>Stan obecny i perspektywy na przyszłość, oceny (%)</vt:lpstr>
      <vt:lpstr>Główne miejsce wykonywania pracy (%)</vt:lpstr>
      <vt:lpstr>Preferencje dla pracy zdalnej (%)</vt:lpstr>
      <vt:lpstr>Bezpieczeństwo zatrudnienia i perspektywy rozwoju zawodowego (%)</vt:lpstr>
      <vt:lpstr>Badanie CATI: 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Burski</dc:creator>
  <cp:lastModifiedBy>Adam Mrozowicki</cp:lastModifiedBy>
  <cp:revision>33</cp:revision>
  <dcterms:created xsi:type="dcterms:W3CDTF">2021-05-10T08:22:22Z</dcterms:created>
  <dcterms:modified xsi:type="dcterms:W3CDTF">2022-01-28T09:26:52Z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0x0101009727E5445F6E1444AE0C915021096086</vt:lpwstr>
  </property>
</Properties>
</file>