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71" r:id="rId3"/>
    <p:sldId id="270" r:id="rId4"/>
    <p:sldId id="267" r:id="rId5"/>
    <p:sldId id="273" r:id="rId6"/>
    <p:sldId id="274" r:id="rId7"/>
    <p:sldId id="275" r:id="rId8"/>
    <p:sldId id="276" r:id="rId9"/>
    <p:sldId id="277" r:id="rId10"/>
    <p:sldId id="278" r:id="rId11"/>
    <p:sldId id="279" r:id="rId12"/>
    <p:sldId id="280" r:id="rId1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2AA703-9EAE-4AC1-BCB1-87D06F83D00D}" type="datetimeFigureOut">
              <a:rPr lang="pl-PL" smtClean="0"/>
              <a:t>06.12.2021</a:t>
            </a:fld>
            <a:endParaRPr lang="pl-P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A0C6ED-A6C2-46BD-8CED-D888665078F3}" type="slidenum">
              <a:rPr lang="pl-PL" smtClean="0"/>
              <a:t>‹#›</a:t>
            </a:fld>
            <a:endParaRPr lang="pl-PL"/>
          </a:p>
        </p:txBody>
      </p:sp>
    </p:spTree>
    <p:extLst>
      <p:ext uri="{BB962C8B-B14F-4D97-AF65-F5344CB8AC3E}">
        <p14:creationId xmlns:p14="http://schemas.microsoft.com/office/powerpoint/2010/main" val="3538400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endParaRPr lang="de-DE" dirty="0"/>
          </a:p>
          <a:p>
            <a:endParaRPr lang="de-DE" dirty="0"/>
          </a:p>
          <a:p>
            <a:r>
              <a:rPr lang="de-DE" dirty="0" err="1"/>
              <a:t>Economic</a:t>
            </a:r>
            <a:r>
              <a:rPr lang="de-DE" dirty="0"/>
              <a:t> </a:t>
            </a:r>
            <a:r>
              <a:rPr lang="de-DE" dirty="0" err="1"/>
              <a:t>consciousness</a:t>
            </a:r>
            <a:endParaRPr lang="de-DE" dirty="0"/>
          </a:p>
          <a:p>
            <a:endParaRPr lang="de-DE" dirty="0"/>
          </a:p>
          <a:p>
            <a:r>
              <a:rPr lang="de-DE" dirty="0"/>
              <a:t>&gt;&gt; not </a:t>
            </a:r>
            <a:r>
              <a:rPr lang="de-DE" dirty="0" err="1"/>
              <a:t>yet</a:t>
            </a:r>
            <a:r>
              <a:rPr lang="de-DE" dirty="0"/>
              <a:t> </a:t>
            </a:r>
            <a:r>
              <a:rPr lang="de-DE" dirty="0" err="1"/>
              <a:t>prepared</a:t>
            </a:r>
            <a:r>
              <a:rPr lang="de-DE" dirty="0"/>
              <a:t> </a:t>
            </a:r>
            <a:r>
              <a:rPr lang="de-DE" dirty="0" err="1"/>
              <a:t>as</a:t>
            </a:r>
            <a:r>
              <a:rPr lang="de-DE" dirty="0"/>
              <a:t> </a:t>
            </a:r>
            <a:r>
              <a:rPr lang="de-DE" dirty="0" err="1"/>
              <a:t>we</a:t>
            </a:r>
            <a:r>
              <a:rPr lang="de-DE" dirty="0"/>
              <a:t> still </a:t>
            </a:r>
            <a:r>
              <a:rPr lang="de-DE" dirty="0" err="1"/>
              <a:t>waiting</a:t>
            </a:r>
            <a:r>
              <a:rPr lang="de-DE" baseline="0" dirty="0"/>
              <a:t> </a:t>
            </a:r>
            <a:r>
              <a:rPr lang="de-DE" baseline="0" dirty="0" err="1"/>
              <a:t>for</a:t>
            </a:r>
            <a:r>
              <a:rPr lang="de-DE" baseline="0" dirty="0"/>
              <a:t> an </a:t>
            </a:r>
            <a:r>
              <a:rPr lang="de-DE" baseline="0" dirty="0" err="1"/>
              <a:t>analyis</a:t>
            </a:r>
            <a:r>
              <a:rPr lang="de-DE" baseline="0" dirty="0"/>
              <a:t> </a:t>
            </a:r>
            <a:r>
              <a:rPr lang="de-DE" baseline="0" dirty="0" err="1"/>
              <a:t>of</a:t>
            </a:r>
            <a:r>
              <a:rPr lang="de-DE" baseline="0" dirty="0"/>
              <a:t> </a:t>
            </a:r>
            <a:r>
              <a:rPr lang="de-DE" baseline="0" dirty="0" err="1"/>
              <a:t>our</a:t>
            </a:r>
            <a:r>
              <a:rPr lang="de-DE" baseline="0" dirty="0"/>
              <a:t> quantitative </a:t>
            </a:r>
            <a:r>
              <a:rPr lang="de-DE" baseline="0" dirty="0" err="1"/>
              <a:t>data</a:t>
            </a:r>
            <a:endParaRPr lang="de-DE" baseline="0" dirty="0"/>
          </a:p>
          <a:p>
            <a:endParaRPr lang="de-DE" baseline="0" dirty="0"/>
          </a:p>
          <a:p>
            <a:endParaRPr lang="de-DE" dirty="0"/>
          </a:p>
        </p:txBody>
      </p:sp>
      <p:sp>
        <p:nvSpPr>
          <p:cNvPr id="4" name="Foliennummernplatzhalter 3"/>
          <p:cNvSpPr>
            <a:spLocks noGrp="1"/>
          </p:cNvSpPr>
          <p:nvPr>
            <p:ph type="sldNum" sz="quarter" idx="10"/>
          </p:nvPr>
        </p:nvSpPr>
        <p:spPr/>
        <p:txBody>
          <a:bodyPr/>
          <a:lstStyle/>
          <a:p>
            <a:fld id="{C96844A6-B476-0D40-B7CE-532739005683}" type="slidenum">
              <a:rPr lang="de-DE" smtClean="0"/>
              <a:t>1</a:t>
            </a:fld>
            <a:endParaRPr lang="de-DE"/>
          </a:p>
        </p:txBody>
      </p:sp>
    </p:spTree>
    <p:extLst>
      <p:ext uri="{BB962C8B-B14F-4D97-AF65-F5344CB8AC3E}">
        <p14:creationId xmlns:p14="http://schemas.microsoft.com/office/powerpoint/2010/main" val="459788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pl-P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pl-PL"/>
          </a:p>
        </p:txBody>
      </p:sp>
      <p:sp>
        <p:nvSpPr>
          <p:cNvPr id="4" name="Date Placeholder 3"/>
          <p:cNvSpPr>
            <a:spLocks noGrp="1"/>
          </p:cNvSpPr>
          <p:nvPr>
            <p:ph type="dt" sz="half" idx="10"/>
          </p:nvPr>
        </p:nvSpPr>
        <p:spPr/>
        <p:txBody>
          <a:bodyPr/>
          <a:lstStyle/>
          <a:p>
            <a:fld id="{6C2D1D97-C21A-42D3-8930-2AFD4FAB1EFF}" type="datetimeFigureOut">
              <a:rPr lang="pl-PL" smtClean="0"/>
              <a:t>06.12.2021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7B07947-706A-4DFD-B757-4D776DED1148}" type="slidenum">
              <a:rPr lang="pl-PL" smtClean="0"/>
              <a:t>‹#›</a:t>
            </a:fld>
            <a:endParaRPr lang="pl-PL"/>
          </a:p>
        </p:txBody>
      </p:sp>
    </p:spTree>
    <p:extLst>
      <p:ext uri="{BB962C8B-B14F-4D97-AF65-F5344CB8AC3E}">
        <p14:creationId xmlns:p14="http://schemas.microsoft.com/office/powerpoint/2010/main" val="4005255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6C2D1D97-C21A-42D3-8930-2AFD4FAB1EFF}" type="datetimeFigureOut">
              <a:rPr lang="pl-PL" smtClean="0"/>
              <a:t>06.12.2021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7B07947-706A-4DFD-B757-4D776DED1148}" type="slidenum">
              <a:rPr lang="pl-PL" smtClean="0"/>
              <a:t>‹#›</a:t>
            </a:fld>
            <a:endParaRPr lang="pl-PL"/>
          </a:p>
        </p:txBody>
      </p:sp>
    </p:spTree>
    <p:extLst>
      <p:ext uri="{BB962C8B-B14F-4D97-AF65-F5344CB8AC3E}">
        <p14:creationId xmlns:p14="http://schemas.microsoft.com/office/powerpoint/2010/main" val="1524760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6C2D1D97-C21A-42D3-8930-2AFD4FAB1EFF}" type="datetimeFigureOut">
              <a:rPr lang="pl-PL" smtClean="0"/>
              <a:t>06.12.2021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7B07947-706A-4DFD-B757-4D776DED1148}" type="slidenum">
              <a:rPr lang="pl-PL" smtClean="0"/>
              <a:t>‹#›</a:t>
            </a:fld>
            <a:endParaRPr lang="pl-PL"/>
          </a:p>
        </p:txBody>
      </p:sp>
    </p:spTree>
    <p:extLst>
      <p:ext uri="{BB962C8B-B14F-4D97-AF65-F5344CB8AC3E}">
        <p14:creationId xmlns:p14="http://schemas.microsoft.com/office/powerpoint/2010/main" val="3302779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6C2D1D97-C21A-42D3-8930-2AFD4FAB1EFF}" type="datetimeFigureOut">
              <a:rPr lang="pl-PL" smtClean="0"/>
              <a:t>06.12.2021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7B07947-706A-4DFD-B757-4D776DED1148}" type="slidenum">
              <a:rPr lang="pl-PL" smtClean="0"/>
              <a:t>‹#›</a:t>
            </a:fld>
            <a:endParaRPr lang="pl-PL"/>
          </a:p>
        </p:txBody>
      </p:sp>
    </p:spTree>
    <p:extLst>
      <p:ext uri="{BB962C8B-B14F-4D97-AF65-F5344CB8AC3E}">
        <p14:creationId xmlns:p14="http://schemas.microsoft.com/office/powerpoint/2010/main" val="627886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pl-P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2D1D97-C21A-42D3-8930-2AFD4FAB1EFF}" type="datetimeFigureOut">
              <a:rPr lang="pl-PL" smtClean="0"/>
              <a:t>06.12.2021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7B07947-706A-4DFD-B757-4D776DED1148}" type="slidenum">
              <a:rPr lang="pl-PL" smtClean="0"/>
              <a:t>‹#›</a:t>
            </a:fld>
            <a:endParaRPr lang="pl-PL"/>
          </a:p>
        </p:txBody>
      </p:sp>
    </p:spTree>
    <p:extLst>
      <p:ext uri="{BB962C8B-B14F-4D97-AF65-F5344CB8AC3E}">
        <p14:creationId xmlns:p14="http://schemas.microsoft.com/office/powerpoint/2010/main" val="764937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Date Placeholder 4"/>
          <p:cNvSpPr>
            <a:spLocks noGrp="1"/>
          </p:cNvSpPr>
          <p:nvPr>
            <p:ph type="dt" sz="half" idx="10"/>
          </p:nvPr>
        </p:nvSpPr>
        <p:spPr/>
        <p:txBody>
          <a:bodyPr/>
          <a:lstStyle/>
          <a:p>
            <a:fld id="{6C2D1D97-C21A-42D3-8930-2AFD4FAB1EFF}" type="datetimeFigureOut">
              <a:rPr lang="pl-PL" smtClean="0"/>
              <a:t>06.12.2021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7B07947-706A-4DFD-B757-4D776DED1148}" type="slidenum">
              <a:rPr lang="pl-PL" smtClean="0"/>
              <a:t>‹#›</a:t>
            </a:fld>
            <a:endParaRPr lang="pl-PL"/>
          </a:p>
        </p:txBody>
      </p:sp>
    </p:spTree>
    <p:extLst>
      <p:ext uri="{BB962C8B-B14F-4D97-AF65-F5344CB8AC3E}">
        <p14:creationId xmlns:p14="http://schemas.microsoft.com/office/powerpoint/2010/main" val="176888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pl-P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Date Placeholder 6"/>
          <p:cNvSpPr>
            <a:spLocks noGrp="1"/>
          </p:cNvSpPr>
          <p:nvPr>
            <p:ph type="dt" sz="half" idx="10"/>
          </p:nvPr>
        </p:nvSpPr>
        <p:spPr/>
        <p:txBody>
          <a:bodyPr/>
          <a:lstStyle/>
          <a:p>
            <a:fld id="{6C2D1D97-C21A-42D3-8930-2AFD4FAB1EFF}" type="datetimeFigureOut">
              <a:rPr lang="pl-PL" smtClean="0"/>
              <a:t>06.12.2021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7B07947-706A-4DFD-B757-4D776DED1148}" type="slidenum">
              <a:rPr lang="pl-PL" smtClean="0"/>
              <a:t>‹#›</a:t>
            </a:fld>
            <a:endParaRPr lang="pl-PL"/>
          </a:p>
        </p:txBody>
      </p:sp>
    </p:spTree>
    <p:extLst>
      <p:ext uri="{BB962C8B-B14F-4D97-AF65-F5344CB8AC3E}">
        <p14:creationId xmlns:p14="http://schemas.microsoft.com/office/powerpoint/2010/main" val="25107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Date Placeholder 2"/>
          <p:cNvSpPr>
            <a:spLocks noGrp="1"/>
          </p:cNvSpPr>
          <p:nvPr>
            <p:ph type="dt" sz="half" idx="10"/>
          </p:nvPr>
        </p:nvSpPr>
        <p:spPr/>
        <p:txBody>
          <a:bodyPr/>
          <a:lstStyle/>
          <a:p>
            <a:fld id="{6C2D1D97-C21A-42D3-8930-2AFD4FAB1EFF}" type="datetimeFigureOut">
              <a:rPr lang="pl-PL" smtClean="0"/>
              <a:t>06.12.2021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97B07947-706A-4DFD-B757-4D776DED1148}" type="slidenum">
              <a:rPr lang="pl-PL" smtClean="0"/>
              <a:t>‹#›</a:t>
            </a:fld>
            <a:endParaRPr lang="pl-PL"/>
          </a:p>
        </p:txBody>
      </p:sp>
    </p:spTree>
    <p:extLst>
      <p:ext uri="{BB962C8B-B14F-4D97-AF65-F5344CB8AC3E}">
        <p14:creationId xmlns:p14="http://schemas.microsoft.com/office/powerpoint/2010/main" val="2286735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2D1D97-C21A-42D3-8930-2AFD4FAB1EFF}" type="datetimeFigureOut">
              <a:rPr lang="pl-PL" smtClean="0"/>
              <a:t>06.12.2021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97B07947-706A-4DFD-B757-4D776DED1148}" type="slidenum">
              <a:rPr lang="pl-PL" smtClean="0"/>
              <a:t>‹#›</a:t>
            </a:fld>
            <a:endParaRPr lang="pl-PL"/>
          </a:p>
        </p:txBody>
      </p:sp>
    </p:spTree>
    <p:extLst>
      <p:ext uri="{BB962C8B-B14F-4D97-AF65-F5344CB8AC3E}">
        <p14:creationId xmlns:p14="http://schemas.microsoft.com/office/powerpoint/2010/main" val="3594830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l-P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2D1D97-C21A-42D3-8930-2AFD4FAB1EFF}" type="datetimeFigureOut">
              <a:rPr lang="pl-PL" smtClean="0"/>
              <a:t>06.12.2021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7B07947-706A-4DFD-B757-4D776DED1148}" type="slidenum">
              <a:rPr lang="pl-PL" smtClean="0"/>
              <a:t>‹#›</a:t>
            </a:fld>
            <a:endParaRPr lang="pl-PL"/>
          </a:p>
        </p:txBody>
      </p:sp>
    </p:spTree>
    <p:extLst>
      <p:ext uri="{BB962C8B-B14F-4D97-AF65-F5344CB8AC3E}">
        <p14:creationId xmlns:p14="http://schemas.microsoft.com/office/powerpoint/2010/main" val="347792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l-P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2D1D97-C21A-42D3-8930-2AFD4FAB1EFF}" type="datetimeFigureOut">
              <a:rPr lang="pl-PL" smtClean="0"/>
              <a:t>06.12.2021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7B07947-706A-4DFD-B757-4D776DED1148}" type="slidenum">
              <a:rPr lang="pl-PL" smtClean="0"/>
              <a:t>‹#›</a:t>
            </a:fld>
            <a:endParaRPr lang="pl-PL"/>
          </a:p>
        </p:txBody>
      </p:sp>
    </p:spTree>
    <p:extLst>
      <p:ext uri="{BB962C8B-B14F-4D97-AF65-F5344CB8AC3E}">
        <p14:creationId xmlns:p14="http://schemas.microsoft.com/office/powerpoint/2010/main" val="519480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pl-P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2D1D97-C21A-42D3-8930-2AFD4FAB1EFF}" type="datetimeFigureOut">
              <a:rPr lang="pl-PL" smtClean="0"/>
              <a:t>06.12.2021</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B07947-706A-4DFD-B757-4D776DED1148}" type="slidenum">
              <a:rPr lang="pl-PL" smtClean="0"/>
              <a:t>‹#›</a:t>
            </a:fld>
            <a:endParaRPr lang="pl-PL"/>
          </a:p>
        </p:txBody>
      </p:sp>
    </p:spTree>
    <p:extLst>
      <p:ext uri="{BB962C8B-B14F-4D97-AF65-F5344CB8AC3E}">
        <p14:creationId xmlns:p14="http://schemas.microsoft.com/office/powerpoint/2010/main" val="3197705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174241" y="1334041"/>
            <a:ext cx="9843516" cy="2387600"/>
          </a:xfrm>
        </p:spPr>
        <p:txBody>
          <a:bodyPr anchor="ctr">
            <a:normAutofit/>
          </a:bodyPr>
          <a:lstStyle/>
          <a:p>
            <a:pPr>
              <a:spcBef>
                <a:spcPts val="1200"/>
              </a:spcBef>
              <a:spcAft>
                <a:spcPts val="1200"/>
              </a:spcAft>
            </a:pPr>
            <a:r>
              <a:rPr lang="en-US" sz="4000" dirty="0">
                <a:latin typeface="+mn-lt"/>
              </a:rPr>
              <a:t>Social dialogue and the (post-)pandemic socio-economic crisis: the Polish experience </a:t>
            </a:r>
            <a:endParaRPr lang="de-DE" sz="4000" dirty="0">
              <a:latin typeface="+mn-lt"/>
            </a:endParaRPr>
          </a:p>
        </p:txBody>
      </p:sp>
      <p:sp>
        <p:nvSpPr>
          <p:cNvPr id="3" name="Podtytuł 2"/>
          <p:cNvSpPr>
            <a:spLocks noGrp="1"/>
          </p:cNvSpPr>
          <p:nvPr>
            <p:ph type="subTitle" idx="1"/>
          </p:nvPr>
        </p:nvSpPr>
        <p:spPr>
          <a:xfrm>
            <a:off x="1950003" y="3922053"/>
            <a:ext cx="8081145" cy="1837131"/>
          </a:xfrm>
        </p:spPr>
        <p:txBody>
          <a:bodyPr>
            <a:normAutofit/>
          </a:bodyPr>
          <a:lstStyle/>
          <a:p>
            <a:r>
              <a:rPr lang="pl-PL" dirty="0" smtClean="0"/>
              <a:t>Jan Czarzasty &amp; </a:t>
            </a:r>
            <a:r>
              <a:rPr lang="en-GB" dirty="0" smtClean="0"/>
              <a:t>Adam Mrozowicki</a:t>
            </a:r>
            <a:r>
              <a:rPr lang="pl-PL" dirty="0"/>
              <a:t> </a:t>
            </a:r>
            <a:r>
              <a:rPr lang="pl-PL" dirty="0" smtClean="0"/>
              <a:t/>
            </a:r>
            <a:br>
              <a:rPr lang="pl-PL" dirty="0" smtClean="0"/>
            </a:br>
            <a:r>
              <a:rPr lang="pl-PL" sz="1700" dirty="0" smtClean="0"/>
              <a:t>The </a:t>
            </a:r>
            <a:r>
              <a:rPr lang="en-US" sz="1700" dirty="0" smtClean="0"/>
              <a:t>paper has been prepared as a part of the research project </a:t>
            </a:r>
            <a:r>
              <a:rPr lang="pl-PL" sz="1700" b="1" dirty="0" smtClean="0"/>
              <a:t>COV-</a:t>
            </a:r>
            <a:r>
              <a:rPr lang="en-US" sz="1700" b="1" dirty="0" smtClean="0"/>
              <a:t>WORK („Socio-economic consciousness, work experiences and coping strategies of Poles in the context of the post-pandemic crisis</a:t>
            </a:r>
            <a:r>
              <a:rPr lang="pl-PL" sz="1700" b="1" dirty="0" smtClean="0"/>
              <a:t>”</a:t>
            </a:r>
            <a:r>
              <a:rPr lang="en-US" sz="1700" dirty="0" smtClean="0"/>
              <a:t>), </a:t>
            </a:r>
            <a:r>
              <a:rPr lang="pl-PL" sz="1700" dirty="0" smtClean="0"/>
              <a:t>fi</a:t>
            </a:r>
            <a:r>
              <a:rPr lang="en-US" sz="1700" dirty="0" err="1" smtClean="0"/>
              <a:t>nanced</a:t>
            </a:r>
            <a:r>
              <a:rPr lang="en-US" sz="1700" dirty="0" smtClean="0"/>
              <a:t> by the National Science Centre, grant no.:</a:t>
            </a:r>
            <a:r>
              <a:rPr lang="pl-PL" sz="1700" dirty="0" smtClean="0"/>
              <a:t> UMO-2020/37/B/HS6/00479</a:t>
            </a:r>
          </a:p>
          <a:p>
            <a:endParaRPr lang="pl-PL" dirty="0" smtClean="0"/>
          </a:p>
        </p:txBody>
      </p:sp>
      <p:pic>
        <p:nvPicPr>
          <p:cNvPr id="6" name="Obraz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345" y="116070"/>
            <a:ext cx="8636000" cy="1554480"/>
          </a:xfrm>
          <a:prstGeom prst="rect">
            <a:avLst/>
          </a:prstGeom>
        </p:spPr>
      </p:pic>
      <p:pic>
        <p:nvPicPr>
          <p:cNvPr id="7" name="Obraz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90930" y="452582"/>
            <a:ext cx="841488" cy="881459"/>
          </a:xfrm>
          <a:prstGeom prst="rect">
            <a:avLst/>
          </a:prstGeom>
        </p:spPr>
      </p:pic>
    </p:spTree>
    <p:extLst>
      <p:ext uri="{BB962C8B-B14F-4D97-AF65-F5344CB8AC3E}">
        <p14:creationId xmlns:p14="http://schemas.microsoft.com/office/powerpoint/2010/main" val="3824268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b="1" dirty="0" smtClean="0"/>
              <a:t>Extended consultations without effects: the case of remote work</a:t>
            </a:r>
            <a:endParaRPr lang="pl-PL" b="1" dirty="0"/>
          </a:p>
        </p:txBody>
      </p:sp>
      <p:sp>
        <p:nvSpPr>
          <p:cNvPr id="3" name="Symbol zastępczy zawartości 2"/>
          <p:cNvSpPr>
            <a:spLocks noGrp="1"/>
          </p:cNvSpPr>
          <p:nvPr>
            <p:ph idx="1"/>
          </p:nvPr>
        </p:nvSpPr>
        <p:spPr/>
        <p:txBody>
          <a:bodyPr>
            <a:normAutofit fontScale="92500" lnSpcReduction="20000"/>
          </a:bodyPr>
          <a:lstStyle/>
          <a:p>
            <a:r>
              <a:rPr lang="en-US" dirty="0" smtClean="0"/>
              <a:t>EX14, </a:t>
            </a:r>
            <a:r>
              <a:rPr lang="en-US" dirty="0" err="1" smtClean="0"/>
              <a:t>Lewiatan</a:t>
            </a:r>
            <a:r>
              <a:rPr lang="en-US" dirty="0" smtClean="0"/>
              <a:t>:</a:t>
            </a:r>
            <a:r>
              <a:rPr lang="en-US" i="1" dirty="0" smtClean="0"/>
              <a:t> As </a:t>
            </a:r>
            <a:r>
              <a:rPr lang="en-US" i="1" dirty="0"/>
              <a:t>regards remote work, which is to be included in the </a:t>
            </a:r>
            <a:r>
              <a:rPr lang="en-US" i="1" dirty="0" err="1" smtClean="0"/>
              <a:t>Labour</a:t>
            </a:r>
            <a:r>
              <a:rPr lang="en-US" i="1" dirty="0" smtClean="0"/>
              <a:t> Code after </a:t>
            </a:r>
            <a:r>
              <a:rPr lang="en-US" i="1" dirty="0" err="1" smtClean="0"/>
              <a:t>Covid</a:t>
            </a:r>
            <a:r>
              <a:rPr lang="en-US" i="1" dirty="0" smtClean="0"/>
              <a:t>, </a:t>
            </a:r>
            <a:r>
              <a:rPr lang="en-US" i="1" dirty="0"/>
              <a:t>I think that there has not been such a project negotiated with the social partners in Poland for several years, because first the Ministry of </a:t>
            </a:r>
            <a:r>
              <a:rPr lang="en-US" i="1" dirty="0" err="1"/>
              <a:t>Labour</a:t>
            </a:r>
            <a:r>
              <a:rPr lang="en-US" i="1" dirty="0"/>
              <a:t>, outside of all official and media channels, in September 2020 made available to the members of the Social Dialogue Council such a working project on remote working. We worked on it for three or four months, we had meetings, sometimes even once a week, with </a:t>
            </a:r>
            <a:r>
              <a:rPr lang="en-US" i="1" dirty="0" err="1"/>
              <a:t>labour</a:t>
            </a:r>
            <a:r>
              <a:rPr lang="en-US" i="1" dirty="0"/>
              <a:t> ministry experts, trade unions and us. Even later there were autonomous negotiations between us and the trade unions. It didn't work out. Later it entered the social agreement, where there were negotiations again. We did not succeed. Then there is this draft now from the government, the official government draft, which was also, had to be consulted, so we sent our comments again, so you can say that the effect is unknown what it will be, but it's been a long time since such a consulted topic </a:t>
            </a:r>
            <a:r>
              <a:rPr lang="en-US" i="1" dirty="0" smtClean="0"/>
              <a:t>was there.</a:t>
            </a:r>
            <a:endParaRPr lang="pl-PL" i="1" dirty="0"/>
          </a:p>
        </p:txBody>
      </p:sp>
    </p:spTree>
    <p:extLst>
      <p:ext uri="{BB962C8B-B14F-4D97-AF65-F5344CB8AC3E}">
        <p14:creationId xmlns:p14="http://schemas.microsoft.com/office/powerpoint/2010/main" val="2611520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b="1" dirty="0" smtClean="0"/>
              <a:t>Expert interviews’ analysis IV: Pandemic and SD capacity building? </a:t>
            </a:r>
            <a:endParaRPr lang="pl-PL" b="1" dirty="0"/>
          </a:p>
        </p:txBody>
      </p:sp>
      <p:sp>
        <p:nvSpPr>
          <p:cNvPr id="3" name="Symbol zastępczy zawartości 2"/>
          <p:cNvSpPr>
            <a:spLocks noGrp="1"/>
          </p:cNvSpPr>
          <p:nvPr>
            <p:ph idx="1"/>
          </p:nvPr>
        </p:nvSpPr>
        <p:spPr/>
        <p:txBody>
          <a:bodyPr>
            <a:normAutofit fontScale="92500" lnSpcReduction="20000"/>
          </a:bodyPr>
          <a:lstStyle/>
          <a:p>
            <a:r>
              <a:rPr lang="en-GB" dirty="0" smtClean="0"/>
              <a:t>Pandemic is generally seen as an opportunity for the development of employer organisations and trade unions </a:t>
            </a:r>
            <a:r>
              <a:rPr lang="en-GB" dirty="0"/>
              <a:t>by </a:t>
            </a:r>
            <a:r>
              <a:rPr lang="en-GB" dirty="0" smtClean="0"/>
              <a:t>their leaders</a:t>
            </a:r>
          </a:p>
          <a:p>
            <a:pPr lvl="1"/>
            <a:r>
              <a:rPr lang="en-GB" dirty="0" smtClean="0"/>
              <a:t>Better cooperation between EOs (less obvious among TUs, but here also – as I the health care/public services – greater emphasis on co</a:t>
            </a:r>
            <a:r>
              <a:rPr lang="pl-PL" dirty="0" smtClean="0"/>
              <a:t>-</a:t>
            </a:r>
            <a:r>
              <a:rPr lang="en-GB" dirty="0" smtClean="0"/>
              <a:t>operation)</a:t>
            </a:r>
          </a:p>
          <a:p>
            <a:pPr lvl="1"/>
            <a:r>
              <a:rPr lang="en-GB" dirty="0" smtClean="0"/>
              <a:t>No decline in membership of major TUs and EOs, successful TU organising </a:t>
            </a:r>
            <a:endParaRPr lang="pl-PL" dirty="0" smtClean="0"/>
          </a:p>
          <a:p>
            <a:pPr lvl="2"/>
            <a:r>
              <a:rPr lang="pl-PL" dirty="0" smtClean="0"/>
              <a:t>DPS/</a:t>
            </a:r>
            <a:r>
              <a:rPr lang="pl-PL" dirty="0" err="1" smtClean="0"/>
              <a:t>nursing</a:t>
            </a:r>
            <a:r>
              <a:rPr lang="pl-PL" dirty="0" smtClean="0"/>
              <a:t> homes </a:t>
            </a:r>
            <a:r>
              <a:rPr lang="pl-PL" dirty="0" err="1" smtClean="0"/>
              <a:t>organised</a:t>
            </a:r>
            <a:r>
              <a:rPr lang="pl-PL" dirty="0" smtClean="0"/>
              <a:t> by the Trade Union </a:t>
            </a:r>
            <a:r>
              <a:rPr lang="pl-PL" dirty="0" err="1" smtClean="0"/>
              <a:t>Organising</a:t>
            </a:r>
            <a:r>
              <a:rPr lang="pl-PL" dirty="0" smtClean="0"/>
              <a:t> Centre</a:t>
            </a:r>
          </a:p>
          <a:p>
            <a:pPr lvl="2"/>
            <a:r>
              <a:rPr lang="pl-PL" dirty="0" smtClean="0"/>
              <a:t>Trade </a:t>
            </a:r>
            <a:r>
              <a:rPr lang="pl-PL" dirty="0" err="1" smtClean="0"/>
              <a:t>union</a:t>
            </a:r>
            <a:r>
              <a:rPr lang="pl-PL" dirty="0" smtClean="0"/>
              <a:t> </a:t>
            </a:r>
            <a:r>
              <a:rPr lang="pl-PL" dirty="0" err="1" smtClean="0"/>
              <a:t>organising</a:t>
            </a:r>
            <a:r>
              <a:rPr lang="pl-PL" dirty="0" smtClean="0"/>
              <a:t> and </a:t>
            </a:r>
            <a:r>
              <a:rPr lang="pl-PL" dirty="0" err="1" smtClean="0"/>
              <a:t>renewal</a:t>
            </a:r>
            <a:r>
              <a:rPr lang="pl-PL" dirty="0" smtClean="0"/>
              <a:t> in Sanepid</a:t>
            </a:r>
            <a:endParaRPr lang="en-GB" dirty="0" smtClean="0"/>
          </a:p>
          <a:p>
            <a:pPr lvl="1"/>
            <a:r>
              <a:rPr lang="en-GB" dirty="0" smtClean="0"/>
              <a:t>Better visibility of social partners in new social media, e.g. on the role of public services</a:t>
            </a:r>
            <a:endParaRPr lang="pl-PL" dirty="0" smtClean="0"/>
          </a:p>
          <a:p>
            <a:r>
              <a:rPr lang="pl-PL" dirty="0" err="1" smtClean="0"/>
              <a:t>Technological</a:t>
            </a:r>
            <a:r>
              <a:rPr lang="pl-PL" dirty="0" smtClean="0"/>
              <a:t> </a:t>
            </a:r>
            <a:r>
              <a:rPr lang="en-US" dirty="0" smtClean="0"/>
              <a:t>development</a:t>
            </a:r>
            <a:r>
              <a:rPr lang="en-GB" dirty="0" smtClean="0"/>
              <a:t>: digital skills of leaders at various levels</a:t>
            </a:r>
          </a:p>
          <a:p>
            <a:pPr lvl="1"/>
            <a:r>
              <a:rPr lang="en-GB" dirty="0" smtClean="0"/>
              <a:t>Remote work moderately accepted; leadership working offline </a:t>
            </a:r>
          </a:p>
          <a:p>
            <a:r>
              <a:rPr lang="en-GB" dirty="0" smtClean="0"/>
              <a:t>The inclusion of capacity building postulates in KPO / New deal?</a:t>
            </a:r>
          </a:p>
          <a:p>
            <a:r>
              <a:rPr lang="en-GB" dirty="0" smtClean="0"/>
              <a:t>Pandemic as a driver of social dialogue/ state modernisation? </a:t>
            </a:r>
            <a:endParaRPr lang="pl-PL" dirty="0"/>
          </a:p>
        </p:txBody>
      </p:sp>
    </p:spTree>
    <p:extLst>
      <p:ext uri="{BB962C8B-B14F-4D97-AF65-F5344CB8AC3E}">
        <p14:creationId xmlns:p14="http://schemas.microsoft.com/office/powerpoint/2010/main" val="926674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2521" y="172016"/>
            <a:ext cx="10515600" cy="1325563"/>
          </a:xfrm>
        </p:spPr>
        <p:txBody>
          <a:bodyPr/>
          <a:lstStyle/>
          <a:p>
            <a:r>
              <a:rPr lang="en-GB" b="1" dirty="0" smtClean="0"/>
              <a:t>Conclusions</a:t>
            </a:r>
            <a:endParaRPr lang="pl-PL" b="1" dirty="0"/>
          </a:p>
        </p:txBody>
      </p:sp>
      <p:sp>
        <p:nvSpPr>
          <p:cNvPr id="3" name="Symbol zastępczy zawartości 2"/>
          <p:cNvSpPr>
            <a:spLocks noGrp="1"/>
          </p:cNvSpPr>
          <p:nvPr>
            <p:ph idx="1"/>
          </p:nvPr>
        </p:nvSpPr>
        <p:spPr>
          <a:xfrm>
            <a:off x="838200" y="1690688"/>
            <a:ext cx="10515600" cy="4486275"/>
          </a:xfrm>
        </p:spPr>
        <p:txBody>
          <a:bodyPr>
            <a:normAutofit fontScale="77500" lnSpcReduction="20000"/>
          </a:bodyPr>
          <a:lstStyle/>
          <a:p>
            <a:pPr algn="just"/>
            <a:r>
              <a:rPr lang="en-GB" dirty="0" smtClean="0"/>
              <a:t>Patchwork character of the IR system and the turbulent nature of the pandemic further undermine the institutional channels of social dialogue in Poland: ad-</a:t>
            </a:r>
            <a:r>
              <a:rPr lang="en-GB" dirty="0" err="1" smtClean="0"/>
              <a:t>hocratism</a:t>
            </a:r>
            <a:r>
              <a:rPr lang="en-GB" dirty="0" smtClean="0"/>
              <a:t>, bricolage, diffusion of responsibilities;</a:t>
            </a:r>
          </a:p>
          <a:p>
            <a:pPr algn="just"/>
            <a:r>
              <a:rPr lang="en-GB" dirty="0" smtClean="0"/>
              <a:t>The continuous crisis of the tripartite social dialogue deepened by pandemic: the “worst period” of the SDC; </a:t>
            </a:r>
            <a:r>
              <a:rPr lang="en-GB" dirty="0" smtClean="0"/>
              <a:t>no consultations of “financial shields” and very limited, mostly informal, quasi-consultations of other anti-crisis measure</a:t>
            </a:r>
            <a:endParaRPr lang="en-GB" dirty="0" smtClean="0"/>
          </a:p>
          <a:p>
            <a:pPr algn="just"/>
            <a:r>
              <a:rPr lang="en-GB" dirty="0" smtClean="0"/>
              <a:t>Quasi-bargaining at the workplace </a:t>
            </a:r>
            <a:r>
              <a:rPr lang="en-GB" dirty="0" smtClean="0"/>
              <a:t>level</a:t>
            </a:r>
            <a:r>
              <a:rPr lang="pl-PL" dirty="0" smtClean="0"/>
              <a:t> triggered by </a:t>
            </a:r>
            <a:r>
              <a:rPr lang="en-GB" dirty="0" smtClean="0"/>
              <a:t>anti-crisis shields; </a:t>
            </a:r>
            <a:r>
              <a:rPr lang="en-GB" dirty="0" smtClean="0"/>
              <a:t>the limited scope of workplace conflicts and further shift to new forms of conflicts beyond a workplace; </a:t>
            </a:r>
          </a:p>
          <a:p>
            <a:pPr algn="just"/>
            <a:r>
              <a:rPr lang="en-GB" dirty="0" smtClean="0"/>
              <a:t>The shift to informal channels of influencing policy making mediated by unequal social capital / access to the </a:t>
            </a:r>
            <a:r>
              <a:rPr lang="en-GB" dirty="0" smtClean="0"/>
              <a:t>government; employers’ lobbying to include specific, industry-level aid in the anti-crisis shields and TU lobbyin</a:t>
            </a:r>
            <a:r>
              <a:rPr lang="en-GB" dirty="0" smtClean="0"/>
              <a:t>g to secure the interests of workers [</a:t>
            </a:r>
            <a:r>
              <a:rPr lang="en-GB" i="1" dirty="0" smtClean="0"/>
              <a:t>with standard employment contracts</a:t>
            </a:r>
            <a:r>
              <a:rPr lang="en-GB" dirty="0" smtClean="0"/>
              <a:t>]</a:t>
            </a:r>
            <a:endParaRPr lang="pl-PL" dirty="0" smtClean="0"/>
          </a:p>
          <a:p>
            <a:pPr algn="just"/>
            <a:r>
              <a:rPr lang="en-GB" dirty="0" smtClean="0"/>
              <a:t>Despite the lack of social dialogue, the outcomes of anti-crisis measures are generally positive assessed by EOs (and GOV), less by some TUs ;</a:t>
            </a:r>
          </a:p>
          <a:p>
            <a:pPr algn="just"/>
            <a:r>
              <a:rPr lang="en-GB" dirty="0" smtClean="0"/>
              <a:t>Some positive effects of pandemic on social dialogue in the area of social partners’ capacity building;</a:t>
            </a:r>
            <a:endParaRPr lang="pl-PL" dirty="0"/>
          </a:p>
        </p:txBody>
      </p:sp>
    </p:spTree>
    <p:extLst>
      <p:ext uri="{BB962C8B-B14F-4D97-AF65-F5344CB8AC3E}">
        <p14:creationId xmlns:p14="http://schemas.microsoft.com/office/powerpoint/2010/main" val="392829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b="1" dirty="0" smtClean="0"/>
              <a:t>Overview</a:t>
            </a:r>
            <a:endParaRPr lang="pl-PL" b="1" dirty="0"/>
          </a:p>
        </p:txBody>
      </p:sp>
      <p:sp>
        <p:nvSpPr>
          <p:cNvPr id="3" name="Symbol zastępczy zawartości 2"/>
          <p:cNvSpPr>
            <a:spLocks noGrp="1"/>
          </p:cNvSpPr>
          <p:nvPr>
            <p:ph idx="1"/>
          </p:nvPr>
        </p:nvSpPr>
        <p:spPr/>
        <p:txBody>
          <a:bodyPr/>
          <a:lstStyle/>
          <a:p>
            <a:r>
              <a:rPr lang="en-GB" dirty="0" smtClean="0"/>
              <a:t>Introduction</a:t>
            </a:r>
          </a:p>
          <a:p>
            <a:r>
              <a:rPr lang="en-GB" dirty="0" smtClean="0"/>
              <a:t>Background: industrial relations and </a:t>
            </a:r>
            <a:r>
              <a:rPr lang="en-GB" dirty="0" err="1" smtClean="0"/>
              <a:t>tripartism</a:t>
            </a:r>
            <a:r>
              <a:rPr lang="en-GB" dirty="0" smtClean="0"/>
              <a:t> in Poland</a:t>
            </a:r>
          </a:p>
          <a:p>
            <a:r>
              <a:rPr lang="en-GB" dirty="0" smtClean="0"/>
              <a:t>An overview of anti-crisis regulations</a:t>
            </a:r>
          </a:p>
          <a:p>
            <a:r>
              <a:rPr lang="en-GB" dirty="0" smtClean="0"/>
              <a:t>The results of the expert interviews analysis</a:t>
            </a:r>
          </a:p>
          <a:p>
            <a:r>
              <a:rPr lang="en-GB" dirty="0" smtClean="0"/>
              <a:t>Conclusions</a:t>
            </a:r>
            <a:endParaRPr lang="pl-PL" dirty="0"/>
          </a:p>
        </p:txBody>
      </p:sp>
    </p:spTree>
    <p:extLst>
      <p:ext uri="{BB962C8B-B14F-4D97-AF65-F5344CB8AC3E}">
        <p14:creationId xmlns:p14="http://schemas.microsoft.com/office/powerpoint/2010/main" val="1583225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b="1" dirty="0" smtClean="0"/>
              <a:t>Introduction</a:t>
            </a:r>
            <a:endParaRPr lang="pl-PL" b="1" dirty="0"/>
          </a:p>
        </p:txBody>
      </p:sp>
      <p:sp>
        <p:nvSpPr>
          <p:cNvPr id="3" name="Symbol zastępczy zawartości 2"/>
          <p:cNvSpPr>
            <a:spLocks noGrp="1"/>
          </p:cNvSpPr>
          <p:nvPr>
            <p:ph idx="1"/>
          </p:nvPr>
        </p:nvSpPr>
        <p:spPr>
          <a:xfrm>
            <a:off x="838200" y="1825625"/>
            <a:ext cx="11030146" cy="4351338"/>
          </a:xfrm>
        </p:spPr>
        <p:txBody>
          <a:bodyPr>
            <a:normAutofit fontScale="92500" lnSpcReduction="10000"/>
          </a:bodyPr>
          <a:lstStyle/>
          <a:p>
            <a:r>
              <a:rPr lang="en-GB" dirty="0" smtClean="0"/>
              <a:t>Research question: what are the</a:t>
            </a:r>
            <a:r>
              <a:rPr lang="pl-PL" dirty="0" smtClean="0"/>
              <a:t> </a:t>
            </a:r>
            <a:r>
              <a:rPr lang="pl-PL" b="1" dirty="0" smtClean="0"/>
              <a:t>effects of the post-</a:t>
            </a:r>
            <a:r>
              <a:rPr lang="pl-PL" b="1" dirty="0" err="1" smtClean="0"/>
              <a:t>pandemic</a:t>
            </a:r>
            <a:r>
              <a:rPr lang="pl-PL" b="1" dirty="0" smtClean="0"/>
              <a:t> </a:t>
            </a:r>
            <a:r>
              <a:rPr lang="en-GB" b="1" dirty="0" smtClean="0"/>
              <a:t>socio-economic crisis for the state of social dialogue and social conflicts in Poland</a:t>
            </a:r>
            <a:r>
              <a:rPr lang="en-GB" dirty="0" smtClean="0"/>
              <a:t>? </a:t>
            </a:r>
          </a:p>
          <a:p>
            <a:r>
              <a:rPr lang="en-GB" dirty="0" smtClean="0"/>
              <a:t>Hypothesis: the lack of complementarity at the institutional level, importance of the state in IR (‘illusory corporatism’, cf. </a:t>
            </a:r>
            <a:r>
              <a:rPr lang="en-GB" dirty="0" err="1" smtClean="0"/>
              <a:t>Ost</a:t>
            </a:r>
            <a:r>
              <a:rPr lang="en-GB" dirty="0" smtClean="0"/>
              <a:t> 2009) and organisational weakness of both trade unions and employer organisations will </a:t>
            </a:r>
            <a:r>
              <a:rPr lang="en-GB" b="1" dirty="0" smtClean="0"/>
              <a:t>further undermine social dialogue in the post-pandemic situation </a:t>
            </a:r>
          </a:p>
          <a:p>
            <a:r>
              <a:rPr lang="en-GB" dirty="0" smtClean="0"/>
              <a:t>Data: </a:t>
            </a:r>
            <a:r>
              <a:rPr lang="en-GB" b="1" dirty="0" smtClean="0"/>
              <a:t>20 expert interviews </a:t>
            </a:r>
            <a:r>
              <a:rPr lang="en-GB" dirty="0" smtClean="0"/>
              <a:t>with social dialogue partners at the national level and in the following sectors: education, health care/social assistance, logistics (12 ZZ, 5 OP/P, 3 ADM) plus secondary data /official documents’ analysis</a:t>
            </a:r>
            <a:endParaRPr lang="pl-PL" dirty="0"/>
          </a:p>
          <a:p>
            <a:r>
              <a:rPr lang="pl-PL" dirty="0" err="1" smtClean="0"/>
              <a:t>Thematic</a:t>
            </a:r>
            <a:r>
              <a:rPr lang="pl-PL" dirty="0" smtClean="0"/>
              <a:t> data </a:t>
            </a:r>
            <a:r>
              <a:rPr lang="pl-PL" dirty="0" err="1" smtClean="0"/>
              <a:t>coding</a:t>
            </a:r>
            <a:r>
              <a:rPr lang="en-GB" dirty="0" smtClean="0"/>
              <a:t> on pandemic experiences</a:t>
            </a:r>
            <a:r>
              <a:rPr lang="pl-PL" dirty="0" smtClean="0"/>
              <a:t>: </a:t>
            </a:r>
            <a:r>
              <a:rPr lang="en-GB" dirty="0" smtClean="0"/>
              <a:t>(1) the relationship of TU and EO with GOV; (2) Bilateral relations of TU and EO; (3) the assessment of the SDC; (4) pandemic and capacity building of social partners (lessons learnt) </a:t>
            </a:r>
          </a:p>
        </p:txBody>
      </p:sp>
    </p:spTree>
    <p:extLst>
      <p:ext uri="{BB962C8B-B14F-4D97-AF65-F5344CB8AC3E}">
        <p14:creationId xmlns:p14="http://schemas.microsoft.com/office/powerpoint/2010/main" val="3671411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b="1" dirty="0" smtClean="0"/>
              <a:t>Background: industrial relations and tripartism in Poland</a:t>
            </a:r>
            <a:endParaRPr lang="pl-PL" b="1" dirty="0"/>
          </a:p>
        </p:txBody>
      </p:sp>
      <p:sp>
        <p:nvSpPr>
          <p:cNvPr id="3" name="Content Placeholder 2"/>
          <p:cNvSpPr>
            <a:spLocks noGrp="1"/>
          </p:cNvSpPr>
          <p:nvPr>
            <p:ph idx="1"/>
          </p:nvPr>
        </p:nvSpPr>
        <p:spPr>
          <a:xfrm>
            <a:off x="226337" y="1825625"/>
            <a:ext cx="11579382" cy="4729084"/>
          </a:xfrm>
        </p:spPr>
        <p:txBody>
          <a:bodyPr>
            <a:normAutofit/>
          </a:bodyPr>
          <a:lstStyle/>
          <a:p>
            <a:pPr lvl="1"/>
            <a:r>
              <a:rPr lang="pl-PL" sz="2000" dirty="0"/>
              <a:t>P</a:t>
            </a:r>
            <a:r>
              <a:rPr lang="pl-PL" sz="2000" dirty="0" smtClean="0"/>
              <a:t>atchwork nature of industrial relations mirroring the patchwork nature of Polish capitalism (Rapacki et al. 2019) </a:t>
            </a:r>
          </a:p>
          <a:p>
            <a:pPr lvl="1"/>
            <a:r>
              <a:rPr lang="pl-PL" sz="2000" dirty="0"/>
              <a:t>D</a:t>
            </a:r>
            <a:r>
              <a:rPr lang="en-GB" sz="2000" dirty="0" err="1" smtClean="0"/>
              <a:t>ecentralised</a:t>
            </a:r>
            <a:r>
              <a:rPr lang="en-GB" sz="2000" dirty="0" smtClean="0"/>
              <a:t> </a:t>
            </a:r>
            <a:r>
              <a:rPr lang="pl-PL" sz="2000" dirty="0" smtClean="0"/>
              <a:t>collective bargaining</a:t>
            </a:r>
            <a:r>
              <a:rPr lang="en-GB" sz="2000" dirty="0" smtClean="0"/>
              <a:t>, </a:t>
            </a:r>
            <a:r>
              <a:rPr lang="en-GB" sz="2000" dirty="0"/>
              <a:t>falling </a:t>
            </a:r>
            <a:r>
              <a:rPr lang="en-GB" sz="2000" dirty="0" smtClean="0"/>
              <a:t>coverage</a:t>
            </a:r>
            <a:r>
              <a:rPr lang="pl-PL" sz="2000" dirty="0" smtClean="0"/>
              <a:t>, ongoing de-unionisation, employer organisations absent from multi-employer CB (EOs or just business associations?) </a:t>
            </a:r>
            <a:endParaRPr lang="en-GB" sz="2000" dirty="0"/>
          </a:p>
          <a:p>
            <a:pPr lvl="1"/>
            <a:r>
              <a:rPr lang="pl-PL" sz="2000" dirty="0"/>
              <a:t>W</a:t>
            </a:r>
            <a:r>
              <a:rPr lang="en-GB" sz="2000" dirty="0" err="1" smtClean="0"/>
              <a:t>eakness</a:t>
            </a:r>
            <a:r>
              <a:rPr lang="en-GB" sz="2000" dirty="0" smtClean="0"/>
              <a:t> </a:t>
            </a:r>
            <a:r>
              <a:rPr lang="en-GB" sz="2000" dirty="0"/>
              <a:t>of </a:t>
            </a:r>
            <a:r>
              <a:rPr lang="pl-PL" sz="2000" dirty="0" smtClean="0"/>
              <a:t>both trade unions and empoyer organisations, as</a:t>
            </a:r>
            <a:r>
              <a:rPr lang="en-GB" sz="2000" dirty="0" smtClean="0"/>
              <a:t> none </a:t>
            </a:r>
            <a:r>
              <a:rPr lang="en-GB" sz="2000" dirty="0"/>
              <a:t>of them posses “a hold over labour market” (</a:t>
            </a:r>
            <a:r>
              <a:rPr lang="en-GB" sz="2000" dirty="0" err="1"/>
              <a:t>Traxler</a:t>
            </a:r>
            <a:r>
              <a:rPr lang="en-GB" sz="2000" dirty="0"/>
              <a:t> 2010; </a:t>
            </a:r>
            <a:r>
              <a:rPr lang="en-GB" sz="2000" dirty="0" err="1"/>
              <a:t>Keune</a:t>
            </a:r>
            <a:r>
              <a:rPr lang="en-GB" sz="2000" dirty="0"/>
              <a:t> and </a:t>
            </a:r>
            <a:r>
              <a:rPr lang="en-GB" sz="2000" dirty="0" err="1"/>
              <a:t>Pochet</a:t>
            </a:r>
            <a:r>
              <a:rPr lang="en-GB" sz="2000" dirty="0"/>
              <a:t> 2010</a:t>
            </a:r>
            <a:r>
              <a:rPr lang="en-GB" sz="2000" dirty="0" smtClean="0"/>
              <a:t>)</a:t>
            </a:r>
            <a:endParaRPr lang="pl-PL" sz="2000" dirty="0" smtClean="0"/>
          </a:p>
          <a:p>
            <a:pPr lvl="1"/>
            <a:r>
              <a:rPr lang="pl-PL" sz="2000" dirty="0" smtClean="0"/>
              <a:t>Resilient unilateralism of the government</a:t>
            </a:r>
            <a:endParaRPr lang="en-GB" sz="2000" dirty="0"/>
          </a:p>
          <a:p>
            <a:pPr lvl="1"/>
            <a:r>
              <a:rPr lang="en-GB" sz="2000" dirty="0" smtClean="0"/>
              <a:t>“</a:t>
            </a:r>
            <a:r>
              <a:rPr lang="pl-PL" sz="2000" dirty="0" smtClean="0"/>
              <a:t>I</a:t>
            </a:r>
            <a:r>
              <a:rPr lang="en-GB" sz="2000" dirty="0" err="1" smtClean="0"/>
              <a:t>llusory</a:t>
            </a:r>
            <a:r>
              <a:rPr lang="en-GB" sz="2000" dirty="0" smtClean="0"/>
              <a:t> </a:t>
            </a:r>
            <a:r>
              <a:rPr lang="en-GB" sz="2000" dirty="0"/>
              <a:t>corporatism” (</a:t>
            </a:r>
            <a:r>
              <a:rPr lang="en-GB" sz="2000" dirty="0" err="1"/>
              <a:t>Ost</a:t>
            </a:r>
            <a:r>
              <a:rPr lang="en-GB" sz="2000" dirty="0"/>
              <a:t> </a:t>
            </a:r>
            <a:r>
              <a:rPr lang="en-GB" sz="2000" dirty="0" smtClean="0"/>
              <a:t>2000</a:t>
            </a:r>
            <a:r>
              <a:rPr lang="pl-PL" sz="2000" dirty="0" smtClean="0"/>
              <a:t>, 2011</a:t>
            </a:r>
            <a:r>
              <a:rPr lang="en-GB" sz="2000" dirty="0" smtClean="0"/>
              <a:t>) – </a:t>
            </a:r>
            <a:r>
              <a:rPr lang="en-GB" sz="2000" dirty="0"/>
              <a:t>failed </a:t>
            </a:r>
            <a:r>
              <a:rPr lang="pl-PL" sz="2000" dirty="0" smtClean="0"/>
              <a:t>attempts at social pact negotiations, short episode of „crisis-corporatism” (Czarzasty, Mrozowicki 2020)‚ followed by the breakdown of the Tripartite Commission (TK) in 2013, tripartite social dialogue relaunched in 2015 with the establishment of the Social Dialogue Council  (RDS), only to be marginalised again by the government soon after</a:t>
            </a:r>
          </a:p>
          <a:p>
            <a:pPr lvl="1"/>
            <a:r>
              <a:rPr lang="en-US" sz="2000" dirty="0"/>
              <a:t>Tradition of „special relationship” between governments and politically linked major unions (broken in </a:t>
            </a:r>
            <a:r>
              <a:rPr lang="en-US" sz="2000" dirty="0" smtClean="0"/>
              <a:t>2007</a:t>
            </a:r>
            <a:r>
              <a:rPr lang="pl-PL" sz="2000" dirty="0" smtClean="0"/>
              <a:t>, seemingly revived in 2015 but turned out to be shortlived)</a:t>
            </a:r>
          </a:p>
          <a:p>
            <a:pPr lvl="1"/>
            <a:r>
              <a:rPr lang="pl-PL" sz="2000" dirty="0" smtClean="0"/>
              <a:t>Environment of weak institutions, deteriorating even further after 2015, also as a result of intentional political moves (Czarzasty, Rogalewski 2022, forthcoming)</a:t>
            </a:r>
            <a:endParaRPr lang="en-US" sz="2000" dirty="0"/>
          </a:p>
          <a:p>
            <a:pPr lvl="1"/>
            <a:endParaRPr lang="en-GB" sz="2000" dirty="0"/>
          </a:p>
          <a:p>
            <a:endParaRPr lang="pl-PL" dirty="0"/>
          </a:p>
        </p:txBody>
      </p:sp>
    </p:spTree>
    <p:extLst>
      <p:ext uri="{BB962C8B-B14F-4D97-AF65-F5344CB8AC3E}">
        <p14:creationId xmlns:p14="http://schemas.microsoft.com/office/powerpoint/2010/main" val="3421985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74" y="0"/>
            <a:ext cx="10452226" cy="1059255"/>
          </a:xfrm>
        </p:spPr>
        <p:txBody>
          <a:bodyPr/>
          <a:lstStyle/>
          <a:p>
            <a:r>
              <a:rPr lang="pl-PL" b="1" dirty="0" smtClean="0"/>
              <a:t>Public aid and social partners’ involvement</a:t>
            </a:r>
            <a:endParaRPr lang="pl-PL"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76093926"/>
              </p:ext>
            </p:extLst>
          </p:nvPr>
        </p:nvGraphicFramePr>
        <p:xfrm>
          <a:off x="747665" y="1110402"/>
          <a:ext cx="10515600" cy="4668543"/>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0000"/>
                    </a:ext>
                  </a:extLst>
                </a:gridCol>
                <a:gridCol w="2628900">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gridCol w="1314450">
                  <a:extLst>
                    <a:ext uri="{9D8B030D-6E8A-4147-A177-3AD203B41FA5}">
                      <a16:colId xmlns:a16="http://schemas.microsoft.com/office/drawing/2014/main" val="20003"/>
                    </a:ext>
                  </a:extLst>
                </a:gridCol>
                <a:gridCol w="1314450">
                  <a:extLst>
                    <a:ext uri="{9D8B030D-6E8A-4147-A177-3AD203B41FA5}">
                      <a16:colId xmlns:a16="http://schemas.microsoft.com/office/drawing/2014/main" val="20004"/>
                    </a:ext>
                  </a:extLst>
                </a:gridCol>
              </a:tblGrid>
              <a:tr h="370840">
                <a:tc gridSpan="3">
                  <a:txBody>
                    <a:bodyPr/>
                    <a:lstStyle/>
                    <a:p>
                      <a:pPr algn="ctr"/>
                      <a:r>
                        <a:rPr lang="pl-PL" b="1" dirty="0" smtClean="0"/>
                        <a:t>Anti-crisis shields</a:t>
                      </a:r>
                      <a:endParaRPr lang="pl-PL" dirty="0"/>
                    </a:p>
                  </a:txBody>
                  <a:tcPr>
                    <a:lnR w="12700" cap="flat" cmpd="sng" algn="ctr">
                      <a:solidFill>
                        <a:schemeClr val="tx1"/>
                      </a:solidFill>
                      <a:prstDash val="solid"/>
                      <a:round/>
                      <a:headEnd type="none" w="med" len="med"/>
                      <a:tailEnd type="none" w="med" len="med"/>
                    </a:lnR>
                    <a:lnB w="38100" cmpd="sng">
                      <a:noFill/>
                    </a:lnB>
                  </a:tcPr>
                </a:tc>
                <a:tc hMerge="1">
                  <a:txBody>
                    <a:bodyPr/>
                    <a:lstStyle/>
                    <a:p>
                      <a:endParaRPr lang="pl-PL" dirty="0"/>
                    </a:p>
                  </a:txBody>
                  <a:tcPr/>
                </a:tc>
                <a:tc hMerge="1">
                  <a:txBody>
                    <a:bodyPr/>
                    <a:lstStyle/>
                    <a:p>
                      <a:endParaRPr lang="pl-PL" dirty="0"/>
                    </a:p>
                  </a:txBody>
                  <a:tcPr/>
                </a:tc>
                <a:tc gridSpan="2">
                  <a:txBody>
                    <a:bodyPr/>
                    <a:lstStyle/>
                    <a:p>
                      <a:r>
                        <a:rPr lang="pl-PL" b="1" dirty="0" smtClean="0"/>
                        <a:t>PFR Financial Shields</a:t>
                      </a:r>
                      <a:endParaRPr lang="pl-PL" dirty="0"/>
                    </a:p>
                  </a:txBody>
                  <a:tcPr>
                    <a:lnL w="12700" cap="flat" cmpd="sng" algn="ctr">
                      <a:solidFill>
                        <a:schemeClr val="tx1"/>
                      </a:solidFill>
                      <a:prstDash val="solid"/>
                      <a:round/>
                      <a:headEnd type="none" w="med" len="med"/>
                      <a:tailEnd type="none" w="med" len="med"/>
                    </a:lnL>
                  </a:tcPr>
                </a:tc>
                <a:tc hMerge="1">
                  <a:txBody>
                    <a:bodyPr/>
                    <a:lstStyle/>
                    <a:p>
                      <a:endParaRPr lang="pl-PL"/>
                    </a:p>
                  </a:txBody>
                  <a:tcPr/>
                </a:tc>
                <a:extLst>
                  <a:ext uri="{0D108BD9-81ED-4DB2-BD59-A6C34878D82A}">
                    <a16:rowId xmlns:a16="http://schemas.microsoft.com/office/drawing/2014/main" val="10000"/>
                  </a:ext>
                </a:extLst>
              </a:tr>
              <a:tr h="370840">
                <a:tc>
                  <a:txBody>
                    <a:bodyPr/>
                    <a:lstStyle/>
                    <a:p>
                      <a:r>
                        <a:rPr kumimoji="0" lang="pl-PL" sz="1800" b="0" i="0" u="none" strike="noStrike" kern="1200" cap="none" spc="0" normalizeH="0" baseline="0" noProof="0" dirty="0" smtClean="0">
                          <a:ln>
                            <a:noFill/>
                          </a:ln>
                          <a:solidFill>
                            <a:prstClr val="black"/>
                          </a:solidFill>
                          <a:effectLst/>
                          <a:uLnTx/>
                          <a:uFillTx/>
                          <a:latin typeface="+mn-lt"/>
                        </a:rPr>
                        <a:t>1.0</a:t>
                      </a:r>
                      <a:r>
                        <a:rPr lang="pl-PL" sz="1300" dirty="0" smtClean="0"/>
                        <a:t> </a:t>
                      </a:r>
                      <a:endParaRPr lang="en-US" sz="1300" dirty="0" smtClean="0"/>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endParaRPr lang="pl-PL"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pl-PL" dirty="0"/>
                    </a:p>
                  </a:txBody>
                  <a:tcPr>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800" baseline="0" dirty="0" smtClean="0">
                          <a:solidFill>
                            <a:schemeClr val="bg1"/>
                          </a:solidFill>
                        </a:rPr>
                        <a:t>1.0</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pl-PL" sz="1800" baseline="0" dirty="0" smtClean="0">
                          <a:solidFill>
                            <a:schemeClr val="bg1"/>
                          </a:solidFill>
                        </a:rPr>
                        <a:t>Micro</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pl-PL" sz="1800" baseline="0" dirty="0" smtClean="0">
                          <a:solidFill>
                            <a:schemeClr val="bg1"/>
                          </a:solidFill>
                        </a:rPr>
                        <a:t>SMEs</a:t>
                      </a:r>
                    </a:p>
                  </a:txBody>
                  <a:tcPr>
                    <a:lnL w="12700" cap="flat" cmpd="sng" algn="ctr">
                      <a:solidFill>
                        <a:schemeClr val="tx1"/>
                      </a:solidFill>
                      <a:prstDash val="solid"/>
                      <a:round/>
                      <a:headEnd type="none" w="med" len="med"/>
                      <a:tailEnd type="none" w="med" len="med"/>
                    </a:lnL>
                    <a:solidFill>
                      <a:schemeClr val="accent1">
                        <a:lumMod val="50000"/>
                      </a:schemeClr>
                    </a:solidFill>
                  </a:tcPr>
                </a:tc>
                <a:tc>
                  <a:txBody>
                    <a:bodyPr/>
                    <a:lstStyle/>
                    <a:p>
                      <a:r>
                        <a:rPr lang="pl-PL" dirty="0" smtClean="0">
                          <a:solidFill>
                            <a:schemeClr val="bg1"/>
                          </a:solidFill>
                        </a:rPr>
                        <a:t>2.0 </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pl-PL" sz="1800" baseline="0" dirty="0" smtClean="0">
                          <a:solidFill>
                            <a:schemeClr val="bg1"/>
                          </a:solidFill>
                        </a:rPr>
                        <a:t>Micro</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pl-PL" sz="1800" baseline="0" dirty="0" smtClean="0">
                          <a:solidFill>
                            <a:schemeClr val="bg1"/>
                          </a:solidFill>
                        </a:rPr>
                        <a:t>SMEs</a:t>
                      </a:r>
                    </a:p>
                  </a:txBody>
                  <a:tcPr>
                    <a:solidFill>
                      <a:schemeClr val="accent1">
                        <a:lumMod val="50000"/>
                      </a:schemeClr>
                    </a:solidFill>
                  </a:tcPr>
                </a:tc>
                <a:extLst>
                  <a:ext uri="{0D108BD9-81ED-4DB2-BD59-A6C34878D82A}">
                    <a16:rowId xmlns:a16="http://schemas.microsoft.com/office/drawing/2014/main" val="10001"/>
                  </a:ext>
                </a:extLst>
              </a:tr>
              <a:tr h="370840">
                <a:tc>
                  <a:txBody>
                    <a:bodyPr/>
                    <a:lstStyle/>
                    <a:p>
                      <a:r>
                        <a:rPr kumimoji="0" lang="pl-PL" sz="1800" b="0" i="0" u="none" strike="noStrike" kern="1200" cap="none" spc="0" normalizeH="0" baseline="0" noProof="0" dirty="0" smtClean="0">
                          <a:ln>
                            <a:noFill/>
                          </a:ln>
                          <a:solidFill>
                            <a:prstClr val="black"/>
                          </a:solidFill>
                          <a:effectLst/>
                          <a:uLnTx/>
                          <a:uFillTx/>
                          <a:latin typeface="+mn-lt"/>
                        </a:rPr>
                        <a:t>2.0</a:t>
                      </a:r>
                      <a:endParaRPr lang="pl-PL"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endParaRPr lang="pl-PL"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pl-PL"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pPr marL="285750" marR="0" indent="-285750" algn="ctr" defTabSz="914400" rtl="0" eaLnBrk="1" fontAlgn="auto" latinLnBrk="0" hangingPunct="1">
                        <a:lnSpc>
                          <a:spcPct val="100000"/>
                        </a:lnSpc>
                        <a:spcBef>
                          <a:spcPts val="0"/>
                        </a:spcBef>
                        <a:spcAft>
                          <a:spcPts val="0"/>
                        </a:spcAft>
                        <a:buClrTx/>
                        <a:buSzTx/>
                        <a:buFontTx/>
                        <a:buChar char="-"/>
                        <a:tabLst/>
                        <a:defRPr/>
                      </a:pPr>
                      <a:r>
                        <a:rPr lang="pl-PL" sz="1800" baseline="0" dirty="0" smtClean="0">
                          <a:solidFill>
                            <a:schemeClr val="bg1"/>
                          </a:solidFill>
                        </a:rPr>
                        <a:t>Large</a:t>
                      </a:r>
                      <a:endParaRPr lang="pl-PL" sz="1800" dirty="0" smtClean="0">
                        <a:solidFill>
                          <a:schemeClr val="bg1"/>
                        </a:solidFill>
                      </a:endParaRPr>
                    </a:p>
                  </a:txBody>
                  <a:tcPr>
                    <a:lnL w="12700" cap="flat" cmpd="sng" algn="ctr">
                      <a:solidFill>
                        <a:schemeClr val="tx1"/>
                      </a:solidFill>
                      <a:prstDash val="solid"/>
                      <a:round/>
                      <a:headEnd type="none" w="med" len="med"/>
                      <a:tailEnd type="none" w="med" len="med"/>
                    </a:lnL>
                    <a:lnB w="12700" cmpd="sng">
                      <a:noFill/>
                    </a:lnB>
                    <a:solidFill>
                      <a:schemeClr val="accent1">
                        <a:lumMod val="50000"/>
                      </a:schemeClr>
                    </a:solidFill>
                  </a:tcPr>
                </a:tc>
                <a:tc hMerge="1">
                  <a:txBody>
                    <a:bodyPr/>
                    <a:lstStyle/>
                    <a:p>
                      <a:endParaRPr lang="pl-PL"/>
                    </a:p>
                  </a:txBody>
                  <a:tcPr/>
                </a:tc>
                <a:extLst>
                  <a:ext uri="{0D108BD9-81ED-4DB2-BD59-A6C34878D82A}">
                    <a16:rowId xmlns:a16="http://schemas.microsoft.com/office/drawing/2014/main" val="10002"/>
                  </a:ext>
                </a:extLst>
              </a:tr>
              <a:tr h="370840">
                <a:tc>
                  <a:txBody>
                    <a:bodyPr/>
                    <a:lstStyle/>
                    <a:p>
                      <a:r>
                        <a:rPr lang="pl-PL" sz="1800" dirty="0" smtClean="0"/>
                        <a:t>3.0</a:t>
                      </a:r>
                      <a:endParaRPr lang="pl-PL"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endParaRPr lang="pl-PL"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pl-PL"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endParaRPr lang="pl-PL"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pl-PL"/>
                    </a:p>
                  </a:txBody>
                  <a:tcPr/>
                </a:tc>
                <a:extLst>
                  <a:ext uri="{0D108BD9-81ED-4DB2-BD59-A6C34878D82A}">
                    <a16:rowId xmlns:a16="http://schemas.microsoft.com/office/drawing/2014/main" val="10003"/>
                  </a:ext>
                </a:extLst>
              </a:tr>
              <a:tr h="416583">
                <a:tc>
                  <a:txBody>
                    <a:bodyPr/>
                    <a:lstStyle/>
                    <a:p>
                      <a:r>
                        <a:rPr lang="pl-PL" sz="1800" dirty="0" smtClean="0"/>
                        <a:t>4.0</a:t>
                      </a:r>
                      <a:endParaRPr lang="pl-PL"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endParaRPr lang="pl-PL"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pl-PL"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endParaRPr lang="pl-PL"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pl-PL"/>
                    </a:p>
                  </a:txBody>
                  <a:tcPr/>
                </a:tc>
                <a:extLst>
                  <a:ext uri="{0D108BD9-81ED-4DB2-BD59-A6C34878D82A}">
                    <a16:rowId xmlns:a16="http://schemas.microsoft.com/office/drawing/2014/main" val="10004"/>
                  </a:ext>
                </a:extLst>
              </a:tr>
              <a:tr h="370840">
                <a:tc>
                  <a:txBody>
                    <a:bodyPr/>
                    <a:lstStyle/>
                    <a:p>
                      <a:endParaRPr lang="pl-PL"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800" dirty="0" smtClean="0"/>
                        <a:t>5.0</a:t>
                      </a:r>
                      <a:r>
                        <a:rPr lang="pl-PL" sz="1300" baseline="0" dirty="0" smtClean="0"/>
                        <a:t> </a:t>
                      </a:r>
                      <a:r>
                        <a:rPr lang="pl-PL" dirty="0" smtClean="0"/>
                        <a:t>Tourist</a:t>
                      </a:r>
                      <a:endParaRPr lang="pl-PL" dirty="0"/>
                    </a:p>
                  </a:txBody>
                  <a:tcPr>
                    <a:lnL w="12700" cmpd="sng">
                      <a:noFill/>
                    </a:lnL>
                    <a:lnR w="12700" cmpd="sng">
                      <a:noFill/>
                    </a:lnR>
                    <a:lnT w="12700" cmpd="sng">
                      <a:noFill/>
                    </a:lnT>
                    <a:lnB w="12700" cmpd="sng">
                      <a:noFill/>
                    </a:lnB>
                    <a:solidFill>
                      <a:schemeClr val="accent1">
                        <a:lumMod val="40000"/>
                        <a:lumOff val="60000"/>
                      </a:schemeClr>
                    </a:solidFill>
                  </a:tcPr>
                </a:tc>
                <a:tc>
                  <a:txBody>
                    <a:bodyPr/>
                    <a:lstStyle/>
                    <a:p>
                      <a:endParaRPr lang="pl-PL"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endParaRPr lang="pl-PL"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pl-PL"/>
                    </a:p>
                  </a:txBody>
                  <a:tcPr/>
                </a:tc>
                <a:extLst>
                  <a:ext uri="{0D108BD9-81ED-4DB2-BD59-A6C34878D82A}">
                    <a16:rowId xmlns:a16="http://schemas.microsoft.com/office/drawing/2014/main" val="10005"/>
                  </a:ext>
                </a:extLst>
              </a:tr>
              <a:tr h="370840">
                <a:tc>
                  <a:txBody>
                    <a:bodyPr/>
                    <a:lstStyle/>
                    <a:p>
                      <a:endParaRPr lang="pl-PL"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pl-PL"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r>
                        <a:rPr lang="pl-PL" sz="1800" dirty="0" smtClean="0"/>
                        <a:t>6.0 Branch</a:t>
                      </a:r>
                      <a:endParaRPr lang="pl-PL" sz="13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tc gridSpan="2">
                  <a:txBody>
                    <a:bodyPr/>
                    <a:lstStyle/>
                    <a:p>
                      <a:endParaRPr lang="pl-PL"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pl-PL"/>
                    </a:p>
                  </a:txBody>
                  <a:tcPr/>
                </a:tc>
                <a:extLst>
                  <a:ext uri="{0D108BD9-81ED-4DB2-BD59-A6C34878D82A}">
                    <a16:rowId xmlns:a16="http://schemas.microsoft.com/office/drawing/2014/main" val="10006"/>
                  </a:ext>
                </a:extLst>
              </a:tr>
              <a:tr h="370840">
                <a:tc>
                  <a:txBody>
                    <a:bodyPr/>
                    <a:lstStyle/>
                    <a:p>
                      <a:endParaRPr lang="pl-PL"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pl-PL"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r>
                        <a:rPr lang="pl-PL" dirty="0" smtClean="0"/>
                        <a:t>7.0 Branch, extension</a:t>
                      </a:r>
                      <a:endParaRPr lang="en-US" sz="1300" dirty="0" smtClean="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tc gridSpan="2">
                  <a:txBody>
                    <a:bodyPr/>
                    <a:lstStyle/>
                    <a:p>
                      <a:endParaRPr lang="pl-PL"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pl-PL"/>
                    </a:p>
                  </a:txBody>
                  <a:tcPr/>
                </a:tc>
                <a:extLst>
                  <a:ext uri="{0D108BD9-81ED-4DB2-BD59-A6C34878D82A}">
                    <a16:rowId xmlns:a16="http://schemas.microsoft.com/office/drawing/2014/main" val="10007"/>
                  </a:ext>
                </a:extLst>
              </a:tr>
              <a:tr h="370840">
                <a:tc>
                  <a:txBody>
                    <a:bodyPr/>
                    <a:lstStyle/>
                    <a:p>
                      <a:endParaRPr lang="pl-PL"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pl-PL"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smtClean="0"/>
                        <a:t>8.0 Branch, extension</a:t>
                      </a:r>
                      <a:endParaRPr lang="en-US" sz="1300" dirty="0" smtClean="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tc gridSpan="2">
                  <a:txBody>
                    <a:bodyPr/>
                    <a:lstStyle/>
                    <a:p>
                      <a:endParaRPr lang="pl-PL"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pl-PL"/>
                    </a:p>
                  </a:txBody>
                  <a:tcPr/>
                </a:tc>
                <a:extLst>
                  <a:ext uri="{0D108BD9-81ED-4DB2-BD59-A6C34878D82A}">
                    <a16:rowId xmlns:a16="http://schemas.microsoft.com/office/drawing/2014/main" val="10008"/>
                  </a:ext>
                </a:extLst>
              </a:tr>
              <a:tr h="370840">
                <a:tc>
                  <a:txBody>
                    <a:bodyPr/>
                    <a:lstStyle/>
                    <a:p>
                      <a:endParaRPr lang="pl-PL"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pl-PL"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r>
                        <a:rPr lang="pl-PL" sz="1800" dirty="0" smtClean="0"/>
                        <a:t>9.0</a:t>
                      </a:r>
                      <a:r>
                        <a:rPr lang="pl-PL" sz="1100" dirty="0" smtClean="0"/>
                        <a:t> </a:t>
                      </a:r>
                      <a:r>
                        <a:rPr lang="pl-PL" sz="1800" dirty="0" smtClean="0"/>
                        <a:t>Branch, extension</a:t>
                      </a:r>
                      <a:endParaRPr lang="en-US" sz="1800" dirty="0" smtClean="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tc gridSpan="2">
                  <a:txBody>
                    <a:bodyPr/>
                    <a:lstStyle/>
                    <a:p>
                      <a:endParaRPr lang="pl-PL"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pl-PL"/>
                    </a:p>
                  </a:txBody>
                  <a:tcPr/>
                </a:tc>
                <a:extLst>
                  <a:ext uri="{0D108BD9-81ED-4DB2-BD59-A6C34878D82A}">
                    <a16:rowId xmlns:a16="http://schemas.microsoft.com/office/drawing/2014/main" val="10009"/>
                  </a:ext>
                </a:extLst>
              </a:tr>
              <a:tr h="370840">
                <a:tc gridSpan="3">
                  <a:txBody>
                    <a:bodyPr/>
                    <a:lstStyle/>
                    <a:p>
                      <a:pPr algn="ctr"/>
                      <a:r>
                        <a:rPr lang="pl-PL" dirty="0" smtClean="0"/>
                        <a:t>Tripartite</a:t>
                      </a:r>
                      <a:r>
                        <a:rPr lang="pl-PL" baseline="0" dirty="0" smtClean="0"/>
                        <a:t> consultations</a:t>
                      </a:r>
                      <a:endParaRPr lang="pl-PL" dirty="0"/>
                    </a:p>
                  </a:txBody>
                  <a:tcPr>
                    <a:lnR w="12700" cap="flat" cmpd="sng" algn="ctr">
                      <a:solidFill>
                        <a:schemeClr val="tx1"/>
                      </a:solidFill>
                      <a:prstDash val="solid"/>
                      <a:round/>
                      <a:headEnd type="none" w="med" len="med"/>
                      <a:tailEnd type="none" w="med" len="med"/>
                    </a:lnR>
                    <a:lnT w="12700" cmpd="sng">
                      <a:noFill/>
                    </a:lnT>
                    <a:solidFill>
                      <a:schemeClr val="accent3">
                        <a:lumMod val="75000"/>
                      </a:schemeClr>
                    </a:solidFill>
                  </a:tcPr>
                </a:tc>
                <a:tc hMerge="1">
                  <a:txBody>
                    <a:bodyPr/>
                    <a:lstStyle/>
                    <a:p>
                      <a:endParaRPr lang="pl-PL" dirty="0"/>
                    </a:p>
                  </a:txBody>
                  <a:tcPr/>
                </a:tc>
                <a:tc hMerge="1">
                  <a:txBody>
                    <a:bodyPr/>
                    <a:lstStyle/>
                    <a:p>
                      <a:endParaRPr lang="en-US" sz="1800" dirty="0" smtClean="0"/>
                    </a:p>
                  </a:txBody>
                  <a:tcPr/>
                </a:tc>
                <a:tc gridSpan="2">
                  <a:txBody>
                    <a:bodyPr/>
                    <a:lstStyle/>
                    <a:p>
                      <a:r>
                        <a:rPr lang="pl-PL" dirty="0" smtClean="0"/>
                        <a:t>No</a:t>
                      </a:r>
                      <a:r>
                        <a:rPr lang="pl-PL" baseline="0" dirty="0" smtClean="0"/>
                        <a:t> consultations</a:t>
                      </a:r>
                      <a:endParaRPr lang="pl-PL" dirty="0"/>
                    </a:p>
                  </a:txBody>
                  <a:tcPr>
                    <a:lnL w="12700" cap="flat" cmpd="sng" algn="ctr">
                      <a:solidFill>
                        <a:schemeClr val="tx1"/>
                      </a:solidFill>
                      <a:prstDash val="solid"/>
                      <a:round/>
                      <a:headEnd type="none" w="med" len="med"/>
                      <a:tailEnd type="none" w="med" len="med"/>
                    </a:lnL>
                    <a:lnT w="12700" cmpd="sng">
                      <a:noFill/>
                    </a:lnT>
                    <a:solidFill>
                      <a:schemeClr val="bg2">
                        <a:lumMod val="75000"/>
                      </a:schemeClr>
                    </a:solidFill>
                  </a:tcPr>
                </a:tc>
                <a:tc hMerge="1">
                  <a:txBody>
                    <a:bodyPr/>
                    <a:lstStyle/>
                    <a:p>
                      <a:endParaRPr lang="pl-PL"/>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992207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b="1" dirty="0" smtClean="0"/>
              <a:t>Expert interviews analysis (I): TUs and EOs relations with the government</a:t>
            </a:r>
            <a:endParaRPr lang="pl-PL" b="1" dirty="0"/>
          </a:p>
        </p:txBody>
      </p:sp>
      <p:sp>
        <p:nvSpPr>
          <p:cNvPr id="3" name="Symbol zastępczy zawartości 2"/>
          <p:cNvSpPr>
            <a:spLocks noGrp="1"/>
          </p:cNvSpPr>
          <p:nvPr>
            <p:ph idx="1"/>
          </p:nvPr>
        </p:nvSpPr>
        <p:spPr>
          <a:xfrm>
            <a:off x="838199" y="1690688"/>
            <a:ext cx="11086707" cy="5002343"/>
          </a:xfrm>
        </p:spPr>
        <p:txBody>
          <a:bodyPr>
            <a:normAutofit fontScale="85000" lnSpcReduction="20000"/>
          </a:bodyPr>
          <a:lstStyle/>
          <a:p>
            <a:pPr marL="514350" indent="-514350">
              <a:buFont typeface="+mj-lt"/>
              <a:buAutoNum type="arabicPeriod"/>
            </a:pPr>
            <a:r>
              <a:rPr lang="en-GB" dirty="0" smtClean="0"/>
              <a:t>Façade consultations</a:t>
            </a:r>
          </a:p>
          <a:p>
            <a:pPr lvl="1"/>
            <a:r>
              <a:rPr lang="en-GB" dirty="0" smtClean="0"/>
              <a:t>Short time given, extraordinary measures</a:t>
            </a:r>
            <a:r>
              <a:rPr lang="pl-PL" dirty="0" smtClean="0"/>
              <a:t>, 48h </a:t>
            </a:r>
            <a:r>
              <a:rPr lang="pl-PL" dirty="0" err="1" smtClean="0"/>
              <a:t>reaction</a:t>
            </a:r>
            <a:r>
              <a:rPr lang="pl-PL" dirty="0" smtClean="0"/>
              <a:t> </a:t>
            </a:r>
            <a:r>
              <a:rPr lang="pl-PL" dirty="0" err="1" smtClean="0"/>
              <a:t>time</a:t>
            </a:r>
            <a:r>
              <a:rPr lang="pl-PL" dirty="0" smtClean="0"/>
              <a:t> to </a:t>
            </a:r>
            <a:r>
              <a:rPr lang="pl-PL" dirty="0" err="1" smtClean="0"/>
              <a:t>governmental</a:t>
            </a:r>
            <a:r>
              <a:rPr lang="pl-PL" dirty="0" smtClean="0"/>
              <a:t> </a:t>
            </a:r>
            <a:r>
              <a:rPr lang="pl-PL" dirty="0" err="1" smtClean="0"/>
              <a:t>proposals</a:t>
            </a:r>
            <a:r>
              <a:rPr lang="pl-PL" dirty="0" smtClean="0"/>
              <a:t>: no </a:t>
            </a:r>
            <a:r>
              <a:rPr lang="pl-PL" dirty="0" err="1" smtClean="0"/>
              <a:t>formal</a:t>
            </a:r>
            <a:r>
              <a:rPr lang="pl-PL" dirty="0" smtClean="0"/>
              <a:t> </a:t>
            </a:r>
            <a:r>
              <a:rPr lang="pl-PL" dirty="0" err="1" smtClean="0"/>
              <a:t>consultations</a:t>
            </a:r>
            <a:r>
              <a:rPr lang="pl-PL" dirty="0" smtClean="0"/>
              <a:t> of </a:t>
            </a:r>
            <a:r>
              <a:rPr lang="pl-PL" dirty="0" err="1" smtClean="0"/>
              <a:t>anti-crisis</a:t>
            </a:r>
            <a:r>
              <a:rPr lang="pl-PL" dirty="0" smtClean="0"/>
              <a:t> </a:t>
            </a:r>
            <a:r>
              <a:rPr lang="pl-PL" dirty="0" err="1" smtClean="0"/>
              <a:t>shields</a:t>
            </a:r>
            <a:r>
              <a:rPr lang="pl-PL" dirty="0" smtClean="0"/>
              <a:t> and </a:t>
            </a:r>
            <a:r>
              <a:rPr lang="pl-PL" dirty="0" err="1" smtClean="0"/>
              <a:t>financial</a:t>
            </a:r>
            <a:r>
              <a:rPr lang="pl-PL" dirty="0" smtClean="0"/>
              <a:t> </a:t>
            </a:r>
            <a:r>
              <a:rPr lang="pl-PL" dirty="0" err="1" smtClean="0"/>
              <a:t>shields</a:t>
            </a:r>
            <a:r>
              <a:rPr lang="pl-PL" dirty="0" smtClean="0"/>
              <a:t> </a:t>
            </a:r>
            <a:endParaRPr lang="en-GB" dirty="0" smtClean="0"/>
          </a:p>
          <a:p>
            <a:pPr lvl="1"/>
            <a:r>
              <a:rPr lang="en-GB" dirty="0" smtClean="0"/>
              <a:t>Diffusion of responsibility: many </a:t>
            </a:r>
            <a:r>
              <a:rPr lang="en-GB" dirty="0"/>
              <a:t>departments dealing with the same problems </a:t>
            </a:r>
            <a:endParaRPr lang="en-GB" dirty="0" smtClean="0"/>
          </a:p>
          <a:p>
            <a:pPr lvl="1"/>
            <a:r>
              <a:rPr lang="en-GB" dirty="0" smtClean="0"/>
              <a:t>Communication with social partners via mass media rather than SD</a:t>
            </a:r>
            <a:r>
              <a:rPr lang="pl-PL" dirty="0" smtClean="0"/>
              <a:t>C</a:t>
            </a:r>
            <a:endParaRPr lang="en-GB" dirty="0" smtClean="0"/>
          </a:p>
          <a:p>
            <a:pPr marL="514350" indent="-514350">
              <a:buFont typeface="+mj-lt"/>
              <a:buAutoNum type="arabicPeriod"/>
            </a:pPr>
            <a:r>
              <a:rPr lang="en-GB" dirty="0" smtClean="0"/>
              <a:t>Unequal treatment of social partners</a:t>
            </a:r>
          </a:p>
          <a:p>
            <a:pPr lvl="1"/>
            <a:r>
              <a:rPr lang="en-GB" dirty="0" smtClean="0"/>
              <a:t>No need to consult</a:t>
            </a:r>
            <a:r>
              <a:rPr lang="pl-PL" dirty="0" smtClean="0"/>
              <a:t> </a:t>
            </a:r>
            <a:r>
              <a:rPr lang="pl-PL" dirty="0" err="1" smtClean="0"/>
              <a:t>regulations</a:t>
            </a:r>
            <a:r>
              <a:rPr lang="en-GB" dirty="0" smtClean="0"/>
              <a:t> due to unshaken government power and support</a:t>
            </a:r>
          </a:p>
          <a:p>
            <a:pPr lvl="1"/>
            <a:r>
              <a:rPr lang="en-GB" dirty="0" smtClean="0"/>
              <a:t>Privileging employers over unions and Solidarity over other unions</a:t>
            </a:r>
            <a:r>
              <a:rPr lang="pl-PL" dirty="0" smtClean="0"/>
              <a:t> – </a:t>
            </a:r>
            <a:r>
              <a:rPr lang="pl-PL" dirty="0" err="1" smtClean="0"/>
              <a:t>according</a:t>
            </a:r>
            <a:r>
              <a:rPr lang="pl-PL" dirty="0" smtClean="0"/>
              <a:t> to </a:t>
            </a:r>
            <a:r>
              <a:rPr lang="pl-PL" dirty="0" err="1" smtClean="0"/>
              <a:t>unions</a:t>
            </a:r>
            <a:endParaRPr lang="en-GB" dirty="0" smtClean="0"/>
          </a:p>
          <a:p>
            <a:pPr lvl="1"/>
            <a:r>
              <a:rPr lang="en-GB" dirty="0" smtClean="0"/>
              <a:t>Employers’ lobbying and bilateral talks to include industry-specific aid in </a:t>
            </a:r>
            <a:r>
              <a:rPr lang="en-GB" smtClean="0"/>
              <a:t>anti-crisis shields</a:t>
            </a:r>
            <a:endParaRPr lang="en-GB" dirty="0" smtClean="0"/>
          </a:p>
          <a:p>
            <a:pPr marL="514350" indent="-514350">
              <a:buFont typeface="+mj-lt"/>
              <a:buAutoNum type="arabicPeriod"/>
            </a:pPr>
            <a:r>
              <a:rPr lang="en-GB" dirty="0" smtClean="0"/>
              <a:t>The “waving” of pandemic: social dialogue shifted to later phases</a:t>
            </a:r>
          </a:p>
          <a:p>
            <a:pPr lvl="1"/>
            <a:r>
              <a:rPr lang="en-GB" dirty="0" smtClean="0"/>
              <a:t>The shift to informal, ad-hoc consultations in the 1</a:t>
            </a:r>
            <a:r>
              <a:rPr lang="en-GB" baseline="30000" dirty="0" smtClean="0"/>
              <a:t>st</a:t>
            </a:r>
            <a:r>
              <a:rPr lang="en-GB" dirty="0" smtClean="0"/>
              <a:t> wave</a:t>
            </a:r>
          </a:p>
          <a:p>
            <a:pPr lvl="1"/>
            <a:r>
              <a:rPr lang="en-GB" dirty="0" smtClean="0"/>
              <a:t>The role of previous contacts and unequal social capital (see point 2)</a:t>
            </a:r>
          </a:p>
          <a:p>
            <a:pPr lvl="1"/>
            <a:r>
              <a:rPr lang="en-GB" dirty="0" smtClean="0"/>
              <a:t>Gradual re-institutionalisation of social dialogue in the next waves</a:t>
            </a:r>
          </a:p>
          <a:p>
            <a:pPr lvl="1"/>
            <a:r>
              <a:rPr lang="en-GB" dirty="0" smtClean="0"/>
              <a:t>Back to illusory </a:t>
            </a:r>
            <a:r>
              <a:rPr lang="en-GB" dirty="0" err="1" smtClean="0"/>
              <a:t>tripartism</a:t>
            </a:r>
            <a:r>
              <a:rPr lang="en-GB" dirty="0" smtClean="0"/>
              <a:t>: </a:t>
            </a:r>
            <a:r>
              <a:rPr lang="en-US" dirty="0" smtClean="0"/>
              <a:t>the </a:t>
            </a:r>
            <a:r>
              <a:rPr lang="en-US" dirty="0"/>
              <a:t>case of Recovery and Resilience Plan </a:t>
            </a:r>
          </a:p>
          <a:p>
            <a:pPr marL="514350" indent="-514350">
              <a:buFont typeface="+mj-lt"/>
              <a:buAutoNum type="arabicPeriod"/>
            </a:pPr>
            <a:r>
              <a:rPr lang="en-GB" dirty="0" smtClean="0"/>
              <a:t>Pandemic as an excuse for the lack of social dialogue: PR-dialogue</a:t>
            </a:r>
          </a:p>
          <a:p>
            <a:pPr marL="514350" indent="-514350">
              <a:buFont typeface="+mj-lt"/>
              <a:buAutoNum type="arabicPeriod"/>
            </a:pPr>
            <a:r>
              <a:rPr lang="en-GB" dirty="0"/>
              <a:t>Generally positive assessment of </a:t>
            </a:r>
            <a:r>
              <a:rPr lang="en-GB" dirty="0" smtClean="0"/>
              <a:t>anti-crisis measures by EO, less positive by TUs</a:t>
            </a:r>
            <a:endParaRPr lang="en-GB" dirty="0"/>
          </a:p>
          <a:p>
            <a:pPr marL="514350" indent="-514350">
              <a:buFont typeface="+mj-lt"/>
              <a:buAutoNum type="arabicPeriod"/>
            </a:pPr>
            <a:endParaRPr lang="pl-PL" dirty="0"/>
          </a:p>
        </p:txBody>
      </p:sp>
    </p:spTree>
    <p:extLst>
      <p:ext uri="{BB962C8B-B14F-4D97-AF65-F5344CB8AC3E}">
        <p14:creationId xmlns:p14="http://schemas.microsoft.com/office/powerpoint/2010/main" val="2473471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b="1" dirty="0" smtClean="0"/>
              <a:t>Recovery </a:t>
            </a:r>
            <a:r>
              <a:rPr lang="en-GB" b="1" dirty="0"/>
              <a:t>and Resilience </a:t>
            </a:r>
            <a:r>
              <a:rPr lang="en-GB" b="1" dirty="0" smtClean="0"/>
              <a:t>Plan: illusory corporatism 3.0?  </a:t>
            </a:r>
            <a:endParaRPr lang="pl-PL" b="1" dirty="0"/>
          </a:p>
        </p:txBody>
      </p:sp>
      <p:sp>
        <p:nvSpPr>
          <p:cNvPr id="3" name="Symbol zastępczy zawartości 2"/>
          <p:cNvSpPr>
            <a:spLocks noGrp="1"/>
          </p:cNvSpPr>
          <p:nvPr>
            <p:ph idx="1"/>
          </p:nvPr>
        </p:nvSpPr>
        <p:spPr/>
        <p:txBody>
          <a:bodyPr>
            <a:normAutofit fontScale="77500" lnSpcReduction="20000"/>
          </a:bodyPr>
          <a:lstStyle/>
          <a:p>
            <a:r>
              <a:rPr lang="en-US" dirty="0" smtClean="0"/>
              <a:t>EX_2_OPZZ: </a:t>
            </a:r>
            <a:r>
              <a:rPr lang="en-US" i="1" dirty="0" smtClean="0"/>
              <a:t>KPO (National Recovery Plan)... </a:t>
            </a:r>
            <a:r>
              <a:rPr lang="en-US" i="1" dirty="0"/>
              <a:t>the idea... I mean, the idea of KPO appeared when this Next Generation EU </a:t>
            </a:r>
            <a:r>
              <a:rPr lang="en-US" i="1" dirty="0" err="1"/>
              <a:t>programme</a:t>
            </a:r>
            <a:r>
              <a:rPr lang="en-US" i="1" dirty="0"/>
              <a:t> was approved at the EU level. And this is where it all started. And there was... and those five political goals were created there, I think it was called there or something, or six, and the work started. And the Ministry at the end of August, the Ministry of </a:t>
            </a:r>
            <a:r>
              <a:rPr lang="en-US" i="1" dirty="0" smtClean="0"/>
              <a:t>Funds</a:t>
            </a:r>
            <a:r>
              <a:rPr lang="en-US" i="1" dirty="0"/>
              <a:t>, sent us information that first of all we could submit project fiches within the </a:t>
            </a:r>
            <a:r>
              <a:rPr lang="en-US" i="1" dirty="0" smtClean="0"/>
              <a:t>KPO, </a:t>
            </a:r>
            <a:r>
              <a:rPr lang="en-US" i="1" dirty="0"/>
              <a:t>it was very interesting, they gave us two days to do it [laughs(...) But they also said: "Listen, there are such"... I don't even know what it was called, but let's call it by its working name: some kind of working groups which will evaluate these fiches which will be submitted.  (...) Listen, I think it started its work in September and finished in February... In February? Well, yes, because in February I think the draft KPO appeared, somehow. (...) And suddenly, in February, this National </a:t>
            </a:r>
            <a:r>
              <a:rPr lang="en-US" i="1" dirty="0" smtClean="0"/>
              <a:t>Recovery </a:t>
            </a:r>
            <a:r>
              <a:rPr lang="en-US" i="1" dirty="0"/>
              <a:t>Plan appeared, in the form it has, because nobody had seen the new version yet, and we started to ask: "OK, but we did some work there for five months. And where is it? Where is the result of this work?". And they answered us that it was just such... "Listen, it was just such an identification of needs".  (...) And the Ministry also reported to the European Commission that this was happening. Well, because the attendance lists, it is enough, I don't know, to take a screenshot</a:t>
            </a:r>
            <a:r>
              <a:rPr lang="en-US" i="1" dirty="0" smtClean="0"/>
              <a:t>, you can see that they are there. And it turned out that it was all for nothing</a:t>
            </a:r>
            <a:r>
              <a:rPr lang="en-US" i="1" dirty="0"/>
              <a:t>. To a large </a:t>
            </a:r>
            <a:r>
              <a:rPr lang="en-US" i="1" dirty="0" smtClean="0"/>
              <a:t>extent.</a:t>
            </a:r>
            <a:endParaRPr lang="pl-PL" i="1" dirty="0"/>
          </a:p>
        </p:txBody>
      </p:sp>
    </p:spTree>
    <p:extLst>
      <p:ext uri="{BB962C8B-B14F-4D97-AF65-F5344CB8AC3E}">
        <p14:creationId xmlns:p14="http://schemas.microsoft.com/office/powerpoint/2010/main" val="399071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b="1" dirty="0" smtClean="0"/>
              <a:t>Expert interviews analysis (II): the bilateral relations between TUs and EOs </a:t>
            </a:r>
            <a:endParaRPr lang="pl-PL" b="1" dirty="0"/>
          </a:p>
        </p:txBody>
      </p:sp>
      <p:sp>
        <p:nvSpPr>
          <p:cNvPr id="3" name="Symbol zastępczy zawartości 2"/>
          <p:cNvSpPr>
            <a:spLocks noGrp="1"/>
          </p:cNvSpPr>
          <p:nvPr>
            <p:ph idx="1"/>
          </p:nvPr>
        </p:nvSpPr>
        <p:spPr/>
        <p:txBody>
          <a:bodyPr>
            <a:normAutofit fontScale="85000" lnSpcReduction="20000"/>
          </a:bodyPr>
          <a:lstStyle/>
          <a:p>
            <a:r>
              <a:rPr lang="en-GB" dirty="0" smtClean="0"/>
              <a:t>Multiple patterns on each levels: from bricolage, ad-hoc cooperation to emerging conflicts in all three sectors studied;</a:t>
            </a:r>
          </a:p>
          <a:p>
            <a:r>
              <a:rPr lang="en-GB" dirty="0" smtClean="0"/>
              <a:t>Quasi-bargaining at the company level as the result of the implementation of anti-crisis measures (25-30 k agreements, mostly with ad-hoc employee representatives)  </a:t>
            </a:r>
          </a:p>
          <a:p>
            <a:r>
              <a:rPr lang="en-GB" dirty="0" smtClean="0"/>
              <a:t>Soft, framework agreements between TU and EO</a:t>
            </a:r>
            <a:r>
              <a:rPr lang="pl-PL" dirty="0" smtClean="0"/>
              <a:t> on </a:t>
            </a:r>
            <a:r>
              <a:rPr lang="pl-PL" dirty="0" err="1" smtClean="0"/>
              <a:t>anti-Covid</a:t>
            </a:r>
            <a:r>
              <a:rPr lang="pl-PL" dirty="0" smtClean="0"/>
              <a:t> </a:t>
            </a:r>
            <a:r>
              <a:rPr lang="pl-PL" dirty="0" err="1" smtClean="0"/>
              <a:t>measures</a:t>
            </a:r>
            <a:r>
              <a:rPr lang="en-GB" dirty="0" smtClean="0"/>
              <a:t>, e.g. in transportation </a:t>
            </a:r>
          </a:p>
          <a:p>
            <a:r>
              <a:rPr lang="en-GB" dirty="0" smtClean="0"/>
              <a:t>Non-union forms of communication used in pandemic (e.g. in Amazon)</a:t>
            </a:r>
          </a:p>
          <a:p>
            <a:r>
              <a:rPr lang="en-GB" dirty="0" smtClean="0"/>
              <a:t>Workers’ protests beyond workplaces under pandemic conditions, </a:t>
            </a:r>
          </a:p>
          <a:p>
            <a:pPr lvl="1"/>
            <a:r>
              <a:rPr lang="en-GB" dirty="0" smtClean="0"/>
              <a:t>the return of White Village (health care), </a:t>
            </a:r>
          </a:p>
          <a:p>
            <a:pPr lvl="1"/>
            <a:r>
              <a:rPr lang="en-US" dirty="0" smtClean="0"/>
              <a:t>“</a:t>
            </a:r>
            <a:r>
              <a:rPr lang="en-US" dirty="0"/>
              <a:t>vest protest” during Black Friday; blocking delivery of </a:t>
            </a:r>
            <a:r>
              <a:rPr lang="en-US" dirty="0" smtClean="0"/>
              <a:t>goods; </a:t>
            </a:r>
            <a:r>
              <a:rPr lang="en-US" dirty="0"/>
              <a:t>global letter campaign of unions and MPs to Jeff Bezos; walk </a:t>
            </a:r>
            <a:r>
              <a:rPr lang="en-US" dirty="0" smtClean="0"/>
              <a:t>outs (logistics)</a:t>
            </a:r>
          </a:p>
          <a:p>
            <a:pPr lvl="1"/>
            <a:r>
              <a:rPr lang="en-US" dirty="0" smtClean="0"/>
              <a:t>street demonstrations (teachers, October 2021) </a:t>
            </a:r>
          </a:p>
          <a:p>
            <a:r>
              <a:rPr lang="en-US" dirty="0" smtClean="0"/>
              <a:t>Employers’ Strike – only partially managed by key employer </a:t>
            </a:r>
            <a:r>
              <a:rPr lang="en-US" dirty="0" err="1" smtClean="0"/>
              <a:t>organisations</a:t>
            </a:r>
            <a:r>
              <a:rPr lang="en-US" dirty="0" smtClean="0"/>
              <a:t> </a:t>
            </a:r>
          </a:p>
          <a:p>
            <a:pPr lvl="1"/>
            <a:endParaRPr lang="pl-PL" dirty="0"/>
          </a:p>
        </p:txBody>
      </p:sp>
    </p:spTree>
    <p:extLst>
      <p:ext uri="{BB962C8B-B14F-4D97-AF65-F5344CB8AC3E}">
        <p14:creationId xmlns:p14="http://schemas.microsoft.com/office/powerpoint/2010/main" val="72192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947627"/>
          </a:xfrm>
        </p:spPr>
        <p:txBody>
          <a:bodyPr>
            <a:normAutofit fontScale="90000"/>
          </a:bodyPr>
          <a:lstStyle/>
          <a:p>
            <a:r>
              <a:rPr lang="en-GB" b="1" dirty="0" smtClean="0"/>
              <a:t>Expert interviews analysis (III):</a:t>
            </a:r>
            <a:br>
              <a:rPr lang="en-GB" b="1" dirty="0" smtClean="0"/>
            </a:br>
            <a:r>
              <a:rPr lang="en-GB" b="1" dirty="0" smtClean="0"/>
              <a:t>The role of Social Dialogue Council </a:t>
            </a:r>
            <a:r>
              <a:rPr lang="pl-PL" b="1" dirty="0" smtClean="0"/>
              <a:t>(RDS)</a:t>
            </a:r>
            <a:endParaRPr lang="pl-PL" b="1" dirty="0"/>
          </a:p>
        </p:txBody>
      </p:sp>
      <p:sp>
        <p:nvSpPr>
          <p:cNvPr id="3" name="Symbol zastępczy zawartości 2"/>
          <p:cNvSpPr>
            <a:spLocks noGrp="1"/>
          </p:cNvSpPr>
          <p:nvPr>
            <p:ph idx="1"/>
          </p:nvPr>
        </p:nvSpPr>
        <p:spPr>
          <a:xfrm>
            <a:off x="838200" y="1536569"/>
            <a:ext cx="10515600" cy="5062194"/>
          </a:xfrm>
        </p:spPr>
        <p:txBody>
          <a:bodyPr>
            <a:normAutofit fontScale="85000" lnSpcReduction="20000"/>
          </a:bodyPr>
          <a:lstStyle/>
          <a:p>
            <a:r>
              <a:rPr lang="en-GB" dirty="0" smtClean="0"/>
              <a:t>The pandemic as the intensification of earlier crisis of the SDC - </a:t>
            </a:r>
            <a:r>
              <a:rPr lang="en-GB" dirty="0"/>
              <a:t>“the worst period in the SDC history” [EX12]</a:t>
            </a:r>
          </a:p>
          <a:p>
            <a:pPr lvl="1"/>
            <a:r>
              <a:rPr lang="en-GB" dirty="0"/>
              <a:t>p</a:t>
            </a:r>
            <a:r>
              <a:rPr lang="en-GB" dirty="0" smtClean="0"/>
              <a:t>andemic as an excuse for the assault on SCD by giving the PM possibility to dismiss its members in anti-crisis shield: </a:t>
            </a:r>
            <a:r>
              <a:rPr lang="en-GB" b="1" dirty="0" smtClean="0"/>
              <a:t>the loss of trust </a:t>
            </a:r>
          </a:p>
          <a:p>
            <a:pPr lvl="1"/>
            <a:r>
              <a:rPr lang="en-GB" dirty="0" smtClean="0"/>
              <a:t>the </a:t>
            </a:r>
            <a:r>
              <a:rPr lang="en-GB" dirty="0"/>
              <a:t>use of MPs projects </a:t>
            </a:r>
            <a:r>
              <a:rPr lang="en-GB" dirty="0" smtClean="0"/>
              <a:t>to bypass the consultations</a:t>
            </a:r>
          </a:p>
          <a:p>
            <a:pPr lvl="1"/>
            <a:r>
              <a:rPr lang="en-GB" dirty="0"/>
              <a:t>n</a:t>
            </a:r>
            <a:r>
              <a:rPr lang="en-GB" dirty="0" smtClean="0"/>
              <a:t>o legislative initiatives by social partners (!) – [EX18]</a:t>
            </a:r>
          </a:p>
          <a:p>
            <a:pPr lvl="1"/>
            <a:r>
              <a:rPr lang="en-GB" dirty="0" smtClean="0"/>
              <a:t>internal competition within social partners (e.g. health care TUs) making it easier for the government to promote own decisions </a:t>
            </a:r>
          </a:p>
          <a:p>
            <a:r>
              <a:rPr lang="en-GB" dirty="0" smtClean="0"/>
              <a:t>The procedural, technical and substantive deadlock of the SDC </a:t>
            </a:r>
          </a:p>
          <a:p>
            <a:pPr lvl="1"/>
            <a:r>
              <a:rPr lang="en-GB" dirty="0" smtClean="0"/>
              <a:t>The SDC as a platform of signalling problems rather than consultation</a:t>
            </a:r>
          </a:p>
          <a:p>
            <a:pPr lvl="1"/>
            <a:r>
              <a:rPr lang="en-GB" dirty="0" smtClean="0"/>
              <a:t>Very limited consultations of some key projects (e.g. KPO, anti-crisis shields)</a:t>
            </a:r>
            <a:r>
              <a:rPr lang="pl-PL" dirty="0" smtClean="0"/>
              <a:t>, no </a:t>
            </a:r>
            <a:r>
              <a:rPr lang="pl-PL" dirty="0" err="1" smtClean="0"/>
              <a:t>consultations</a:t>
            </a:r>
            <a:r>
              <a:rPr lang="pl-PL" dirty="0" smtClean="0"/>
              <a:t> of </a:t>
            </a:r>
            <a:r>
              <a:rPr lang="pl-PL" dirty="0" err="1" smtClean="0"/>
              <a:t>financial</a:t>
            </a:r>
            <a:r>
              <a:rPr lang="pl-PL" dirty="0" smtClean="0"/>
              <a:t> </a:t>
            </a:r>
            <a:r>
              <a:rPr lang="pl-PL" dirty="0" err="1" smtClean="0"/>
              <a:t>shields</a:t>
            </a:r>
            <a:endParaRPr lang="en-GB" dirty="0" smtClean="0"/>
          </a:p>
          <a:p>
            <a:pPr lvl="1"/>
            <a:r>
              <a:rPr lang="en-GB" dirty="0" smtClean="0"/>
              <a:t>Extended consultations without outcomes of other projects (</a:t>
            </a:r>
            <a:r>
              <a:rPr lang="pl-PL" dirty="0" smtClean="0"/>
              <a:t>the </a:t>
            </a:r>
            <a:r>
              <a:rPr lang="pl-PL" dirty="0" err="1" smtClean="0"/>
              <a:t>case</a:t>
            </a:r>
            <a:r>
              <a:rPr lang="pl-PL" dirty="0" smtClean="0"/>
              <a:t> of </a:t>
            </a:r>
            <a:r>
              <a:rPr lang="en-GB" dirty="0" smtClean="0"/>
              <a:t>remote work)</a:t>
            </a:r>
          </a:p>
          <a:p>
            <a:r>
              <a:rPr lang="en-GB" dirty="0" smtClean="0"/>
              <a:t>The failed attempt at signing the social pact </a:t>
            </a:r>
          </a:p>
          <a:p>
            <a:pPr lvl="1"/>
            <a:r>
              <a:rPr lang="en-GB" dirty="0" smtClean="0"/>
              <a:t>Initiative from TUs (FZZ) taken by the Minister J. </a:t>
            </a:r>
            <a:r>
              <a:rPr lang="en-GB" dirty="0" err="1" smtClean="0"/>
              <a:t>Gowin</a:t>
            </a:r>
            <a:endParaRPr lang="en-GB" dirty="0" smtClean="0"/>
          </a:p>
          <a:p>
            <a:pPr lvl="1"/>
            <a:r>
              <a:rPr lang="en-GB" dirty="0" smtClean="0"/>
              <a:t>Limited to the competencies of the Ministry of Development, Labour and Technology</a:t>
            </a:r>
          </a:p>
          <a:p>
            <a:pPr lvl="1"/>
            <a:r>
              <a:rPr lang="en-GB" dirty="0" smtClean="0"/>
              <a:t>Key obstacles: personalisation of project without support of social partners; lack of support of </a:t>
            </a:r>
            <a:r>
              <a:rPr lang="en-GB" dirty="0" err="1" smtClean="0"/>
              <a:t>Gowin</a:t>
            </a:r>
            <a:r>
              <a:rPr lang="en-GB" dirty="0" smtClean="0"/>
              <a:t> by the PM </a:t>
            </a:r>
            <a:r>
              <a:rPr lang="en-GB" dirty="0" err="1" smtClean="0"/>
              <a:t>Morawiecki</a:t>
            </a:r>
            <a:r>
              <a:rPr lang="en-GB" dirty="0" smtClean="0"/>
              <a:t>; lack of trust of social partners  </a:t>
            </a:r>
            <a:endParaRPr lang="pl-PL" dirty="0"/>
          </a:p>
        </p:txBody>
      </p:sp>
    </p:spTree>
    <p:extLst>
      <p:ext uri="{BB962C8B-B14F-4D97-AF65-F5344CB8AC3E}">
        <p14:creationId xmlns:p14="http://schemas.microsoft.com/office/powerpoint/2010/main" val="23982078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9288</TotalTime>
  <Words>1997</Words>
  <Application>Microsoft Office PowerPoint</Application>
  <PresentationFormat>Panoramiczny</PresentationFormat>
  <Paragraphs>111</Paragraphs>
  <Slides>12</Slides>
  <Notes>1</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12</vt:i4>
      </vt:variant>
    </vt:vector>
  </HeadingPairs>
  <TitlesOfParts>
    <vt:vector size="16" baseType="lpstr">
      <vt:lpstr>Arial</vt:lpstr>
      <vt:lpstr>Calibri</vt:lpstr>
      <vt:lpstr>Calibri Light</vt:lpstr>
      <vt:lpstr>Office Theme</vt:lpstr>
      <vt:lpstr>Social dialogue and the (post-)pandemic socio-economic crisis: the Polish experience </vt:lpstr>
      <vt:lpstr>Overview</vt:lpstr>
      <vt:lpstr>Introduction</vt:lpstr>
      <vt:lpstr>Background: industrial relations and tripartism in Poland</vt:lpstr>
      <vt:lpstr>Public aid and social partners’ involvement</vt:lpstr>
      <vt:lpstr>Expert interviews analysis (I): TUs and EOs relations with the government</vt:lpstr>
      <vt:lpstr>Recovery and Resilience Plan: illusory corporatism 3.0?  </vt:lpstr>
      <vt:lpstr>Expert interviews analysis (II): the bilateral relations between TUs and EOs </vt:lpstr>
      <vt:lpstr>Expert interviews analysis (III): The role of Social Dialogue Council (RDS)</vt:lpstr>
      <vt:lpstr>Extended consultations without effects: the case of remote work</vt:lpstr>
      <vt:lpstr>Expert interviews’ analysis IV: Pandemic and SD capacity building? </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and the Prospects of Trade Union Renewal?  The Case of Poland</dc:title>
  <dc:creator>Czarzasty</dc:creator>
  <cp:lastModifiedBy>Adam Mrozowicki</cp:lastModifiedBy>
  <cp:revision>117</cp:revision>
  <dcterms:created xsi:type="dcterms:W3CDTF">2021-06-30T12:11:03Z</dcterms:created>
  <dcterms:modified xsi:type="dcterms:W3CDTF">2021-12-06T07:39:56Z</dcterms:modified>
</cp:coreProperties>
</file>